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7"/>
  </p:handoutMasterIdLst>
  <p:sldIdLst>
    <p:sldId id="284" r:id="rId2"/>
    <p:sldId id="273" r:id="rId3"/>
    <p:sldId id="256" r:id="rId4"/>
    <p:sldId id="271" r:id="rId5"/>
    <p:sldId id="258" r:id="rId6"/>
    <p:sldId id="259" r:id="rId7"/>
    <p:sldId id="274" r:id="rId8"/>
    <p:sldId id="275" r:id="rId9"/>
    <p:sldId id="260" r:id="rId10"/>
    <p:sldId id="272" r:id="rId11"/>
    <p:sldId id="264" r:id="rId12"/>
    <p:sldId id="265" r:id="rId13"/>
    <p:sldId id="261" r:id="rId14"/>
    <p:sldId id="282" r:id="rId15"/>
    <p:sldId id="263"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12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BC6B8A3-E005-4080-AA32-E522867AE806}" type="datetimeFigureOut">
              <a:rPr lang="en-US" smtClean="0"/>
              <a:pPr/>
              <a:t>1/23/2019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81B3FF6-213C-44F7-A9E7-F540E82F8080}" type="slidenum">
              <a:rPr lang="en-US" smtClean="0"/>
              <a:pPr/>
              <a:t>‹#›</a:t>
            </a:fld>
            <a:endParaRPr lang="en-US"/>
          </a:p>
        </p:txBody>
      </p:sp>
    </p:spTree>
    <p:extLst>
      <p:ext uri="{BB962C8B-B14F-4D97-AF65-F5344CB8AC3E}">
        <p14:creationId xmlns:p14="http://schemas.microsoft.com/office/powerpoint/2010/main" val="39164074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BB2247E-4C73-4E01-821B-3FD9A72DD4B1}" type="datetimeFigureOut">
              <a:rPr lang="en-US" smtClean="0"/>
              <a:pPr/>
              <a:t>1/23/2019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4A4A4F6-3EDA-4D05-92C4-C6498ADF8A53}"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B2247E-4C73-4E01-821B-3FD9A72DD4B1}"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4A4F6-3EDA-4D05-92C4-C6498ADF8A5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4A4A4F6-3EDA-4D05-92C4-C6498ADF8A53}"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B2247E-4C73-4E01-821B-3FD9A72DD4B1}"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BB2247E-4C73-4E01-821B-3FD9A72DD4B1}"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4A4A4F6-3EDA-4D05-92C4-C6498ADF8A53}"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BB2247E-4C73-4E01-821B-3FD9A72DD4B1}" type="datetimeFigureOut">
              <a:rPr lang="en-US" smtClean="0"/>
              <a:pPr/>
              <a:t>1/23/2019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4A4A4F6-3EDA-4D05-92C4-C6498ADF8A53}"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BB2247E-4C73-4E01-821B-3FD9A72DD4B1}"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4A4F6-3EDA-4D05-92C4-C6498ADF8A53}"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BB2247E-4C73-4E01-821B-3FD9A72DD4B1}" type="datetimeFigureOut">
              <a:rPr lang="en-US" smtClean="0"/>
              <a:pPr/>
              <a:t>1/23/2019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4A4A4F6-3EDA-4D05-92C4-C6498ADF8A53}"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B2247E-4C73-4E01-821B-3FD9A72DD4B1}" type="datetimeFigureOut">
              <a:rPr lang="en-US" smtClean="0"/>
              <a:pPr/>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4A4A4F6-3EDA-4D05-92C4-C6498ADF8A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BB2247E-4C73-4E01-821B-3FD9A72DD4B1}" type="datetimeFigureOut">
              <a:rPr lang="en-US" smtClean="0"/>
              <a:pPr/>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4A4A4F6-3EDA-4D05-92C4-C6498ADF8A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4A4A4F6-3EDA-4D05-92C4-C6498ADF8A53}"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BB2247E-4C73-4E01-821B-3FD9A72DD4B1}" type="datetimeFigureOut">
              <a:rPr lang="en-US" smtClean="0"/>
              <a:pPr/>
              <a:t>1/23/2019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4A4A4F6-3EDA-4D05-92C4-C6498ADF8A53}"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BB2247E-4C73-4E01-821B-3FD9A72DD4B1}" type="datetimeFigureOut">
              <a:rPr lang="en-US" smtClean="0"/>
              <a:pPr/>
              <a:t>1/23/2019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BB2247E-4C73-4E01-821B-3FD9A72DD4B1}" type="datetimeFigureOut">
              <a:rPr lang="en-US" smtClean="0"/>
              <a:pPr/>
              <a:t>1/23/2019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4A4A4F6-3EDA-4D05-92C4-C6498ADF8A53}"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solidFill>
                  <a:schemeClr val="tx1"/>
                </a:solidFill>
              </a:rPr>
              <a:t>Video Link- </a:t>
            </a:r>
            <a:r>
              <a:rPr lang="en-US" b="0" dirty="0">
                <a:solidFill>
                  <a:schemeClr val="tx1"/>
                </a:solidFill>
              </a:rPr>
              <a:t>https://www.youtube.com/watch?v=EGgaXXBkE8A&amp;t=1s&amp;index=7&amp;list=PLT7ZYdeufVdtesTphFnf-dHUQcV6pjB-g</a:t>
            </a:r>
          </a:p>
        </p:txBody>
      </p:sp>
      <p:sp>
        <p:nvSpPr>
          <p:cNvPr id="3" name="Title 2"/>
          <p:cNvSpPr>
            <a:spLocks noGrp="1"/>
          </p:cNvSpPr>
          <p:nvPr>
            <p:ph type="ctrTitle"/>
          </p:nvPr>
        </p:nvSpPr>
        <p:spPr/>
        <p:txBody>
          <a:bodyPr/>
          <a:lstStyle/>
          <a:p>
            <a:r>
              <a:rPr lang="en-US" dirty="0" smtClean="0"/>
              <a:t>Warm Up  </a:t>
            </a:r>
            <a:endParaRPr lang="en-US" dirty="0"/>
          </a:p>
        </p:txBody>
      </p:sp>
      <p:sp>
        <p:nvSpPr>
          <p:cNvPr id="4" name="TextBox 3"/>
          <p:cNvSpPr txBox="1"/>
          <p:nvPr/>
        </p:nvSpPr>
        <p:spPr>
          <a:xfrm>
            <a:off x="1600200" y="4267200"/>
            <a:ext cx="6858000" cy="1569660"/>
          </a:xfrm>
          <a:prstGeom prst="rect">
            <a:avLst/>
          </a:prstGeom>
          <a:noFill/>
        </p:spPr>
        <p:txBody>
          <a:bodyPr wrap="square" rtlCol="0">
            <a:spAutoFit/>
          </a:bodyPr>
          <a:lstStyle/>
          <a:p>
            <a:r>
              <a:rPr lang="en-US" sz="3200" dirty="0" smtClean="0"/>
              <a:t>If you were a colonist which side of this conversation would you choose and why?</a:t>
            </a:r>
            <a:endParaRPr lang="en-US" sz="3200" dirty="0"/>
          </a:p>
        </p:txBody>
      </p:sp>
    </p:spTree>
    <p:extLst>
      <p:ext uri="{BB962C8B-B14F-4D97-AF65-F5344CB8AC3E}">
        <p14:creationId xmlns:p14="http://schemas.microsoft.com/office/powerpoint/2010/main" val="3013593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Revolutionaries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Thomas Paine: </a:t>
            </a:r>
            <a:r>
              <a:rPr lang="en-US" i="1" dirty="0" smtClean="0"/>
              <a:t>Common Sense</a:t>
            </a:r>
            <a:endParaRPr lang="en-US" dirty="0" smtClean="0"/>
          </a:p>
          <a:p>
            <a:r>
              <a:rPr lang="en-US" dirty="0" smtClean="0"/>
              <a:t>Thomas Jefferson: </a:t>
            </a:r>
            <a:r>
              <a:rPr lang="en-US" i="1" dirty="0" smtClean="0"/>
              <a:t>Summary View of the Rights of British America</a:t>
            </a:r>
          </a:p>
          <a:p>
            <a:r>
              <a:rPr lang="en-US" dirty="0" smtClean="0"/>
              <a:t>Benjamin Franklin</a:t>
            </a:r>
          </a:p>
          <a:p>
            <a:r>
              <a:rPr lang="en-US" dirty="0" smtClean="0"/>
              <a:t>John Adams</a:t>
            </a:r>
          </a:p>
          <a:p>
            <a:endParaRPr lang="en-US" dirty="0" smtClean="0"/>
          </a:p>
          <a:p>
            <a:pPr>
              <a:buNone/>
            </a:pPr>
            <a:r>
              <a:rPr lang="en-US" i="1" dirty="0" smtClean="0"/>
              <a:t>“Why is it that we hesitate? From Britain we can expect nothing but ruin. If she is admitted to the government of America again, this continent will not be worth living in.”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Continental Congress</a:t>
            </a:r>
            <a:endParaRPr lang="en-US" dirty="0"/>
          </a:p>
        </p:txBody>
      </p:sp>
      <p:sp>
        <p:nvSpPr>
          <p:cNvPr id="3" name="Content Placeholder 2"/>
          <p:cNvSpPr>
            <a:spLocks noGrp="1"/>
          </p:cNvSpPr>
          <p:nvPr>
            <p:ph sz="quarter" idx="1"/>
          </p:nvPr>
        </p:nvSpPr>
        <p:spPr/>
        <p:txBody>
          <a:bodyPr/>
          <a:lstStyle/>
          <a:p>
            <a:r>
              <a:rPr lang="en-US" dirty="0" smtClean="0"/>
              <a:t>Created a continental army</a:t>
            </a:r>
          </a:p>
          <a:p>
            <a:r>
              <a:rPr lang="en-US" dirty="0" smtClean="0"/>
              <a:t>July 1776: Congress issued Declaration of Independence and renamed the 13 colonies as the United States of America</a:t>
            </a:r>
          </a:p>
          <a:p>
            <a:pPr lvl="1"/>
            <a:r>
              <a:rPr lang="en-US" dirty="0" smtClean="0"/>
              <a:t>Colonies break </a:t>
            </a:r>
          </a:p>
          <a:p>
            <a:pPr marL="274320" lvl="1" indent="0">
              <a:buNone/>
            </a:pPr>
            <a:r>
              <a:rPr lang="en-US" dirty="0"/>
              <a:t> </a:t>
            </a:r>
            <a:r>
              <a:rPr lang="en-US" dirty="0" smtClean="0"/>
              <a:t>    from England</a:t>
            </a:r>
          </a:p>
          <a:p>
            <a:endParaRPr lang="en-US" dirty="0"/>
          </a:p>
        </p:txBody>
      </p:sp>
      <p:pic>
        <p:nvPicPr>
          <p:cNvPr id="26626" name="Picture 2" descr="http://www.ushistory.org/declaration/images/trumbull-large1.jpg"/>
          <p:cNvPicPr>
            <a:picLocks noChangeAspect="1" noChangeArrowheads="1"/>
          </p:cNvPicPr>
          <p:nvPr/>
        </p:nvPicPr>
        <p:blipFill>
          <a:blip r:embed="rId2" cstate="print"/>
          <a:srcRect/>
          <a:stretch>
            <a:fillRect/>
          </a:stretch>
        </p:blipFill>
        <p:spPr bwMode="auto">
          <a:xfrm>
            <a:off x="3519667" y="3276600"/>
            <a:ext cx="5589698" cy="35814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Independence</a:t>
            </a:r>
            <a:endParaRPr lang="en-US" dirty="0"/>
          </a:p>
        </p:txBody>
      </p:sp>
      <p:sp>
        <p:nvSpPr>
          <p:cNvPr id="3" name="Content Placeholder 2"/>
          <p:cNvSpPr>
            <a:spLocks noGrp="1"/>
          </p:cNvSpPr>
          <p:nvPr>
            <p:ph sz="quarter" idx="1"/>
          </p:nvPr>
        </p:nvSpPr>
        <p:spPr/>
        <p:txBody>
          <a:bodyPr/>
          <a:lstStyle/>
          <a:p>
            <a:pPr>
              <a:buNone/>
            </a:pPr>
            <a:r>
              <a:rPr lang="en-US" dirty="0" smtClean="0"/>
              <a:t>“We hold these truths to be self-evident, that all Men are created </a:t>
            </a:r>
            <a:r>
              <a:rPr lang="en-US" b="1" dirty="0" smtClean="0"/>
              <a:t>equal</a:t>
            </a:r>
            <a:r>
              <a:rPr lang="en-US" dirty="0" smtClean="0"/>
              <a:t>, that they are endowed by their Creator with certain unalienable </a:t>
            </a:r>
            <a:r>
              <a:rPr lang="en-US" b="1" dirty="0" smtClean="0"/>
              <a:t>Rights</a:t>
            </a:r>
            <a:r>
              <a:rPr lang="en-US" dirty="0" smtClean="0"/>
              <a:t>, that among these are </a:t>
            </a:r>
            <a:r>
              <a:rPr lang="en-US" b="1" dirty="0" smtClean="0"/>
              <a:t>Life</a:t>
            </a:r>
            <a:r>
              <a:rPr lang="en-US" dirty="0" smtClean="0"/>
              <a:t>, </a:t>
            </a:r>
            <a:r>
              <a:rPr lang="en-US" b="1" dirty="0" smtClean="0"/>
              <a:t>Liberty</a:t>
            </a:r>
            <a:r>
              <a:rPr lang="en-US" dirty="0" smtClean="0"/>
              <a:t>, and the </a:t>
            </a:r>
            <a:r>
              <a:rPr lang="en-US" b="1" dirty="0" smtClean="0"/>
              <a:t>Pursuit of Happiness</a:t>
            </a:r>
            <a:r>
              <a:rPr lang="en-US" dirty="0" smtClean="0"/>
              <a:t> – That to secure these Rights, Governments are instituted among Men, deriving their Powers from the </a:t>
            </a:r>
            <a:r>
              <a:rPr lang="en-US" b="1" dirty="0" smtClean="0"/>
              <a:t>Consent of the Governed</a:t>
            </a:r>
            <a:r>
              <a:rPr lang="en-US" dirty="0" smtClean="0"/>
              <a:t>, that whenever any Form of Government becomes destructive of these Ends, it is the </a:t>
            </a:r>
            <a:r>
              <a:rPr lang="en-US" b="1" dirty="0" smtClean="0"/>
              <a:t>Right of the People to alter or abolish it</a:t>
            </a:r>
            <a:r>
              <a:rPr lang="en-US"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Loyalists vs. Patriots</a:t>
            </a:r>
            <a:endParaRPr lang="en-US" dirty="0"/>
          </a:p>
        </p:txBody>
      </p:sp>
      <p:sp>
        <p:nvSpPr>
          <p:cNvPr id="3" name="Content Placeholder 2"/>
          <p:cNvSpPr>
            <a:spLocks noGrp="1"/>
          </p:cNvSpPr>
          <p:nvPr>
            <p:ph sz="quarter" idx="1"/>
          </p:nvPr>
        </p:nvSpPr>
        <p:spPr/>
        <p:txBody>
          <a:bodyPr/>
          <a:lstStyle/>
          <a:p>
            <a:pPr>
              <a:buNone/>
            </a:pPr>
            <a:r>
              <a:rPr lang="en-US" dirty="0" smtClean="0"/>
              <a:t>OR: Tories vs. Rebels</a:t>
            </a:r>
          </a:p>
          <a:p>
            <a:pPr>
              <a:buNone/>
            </a:pPr>
            <a:endParaRPr lang="en-US" dirty="0" smtClean="0"/>
          </a:p>
          <a:p>
            <a:pPr>
              <a:buNone/>
            </a:pPr>
            <a:r>
              <a:rPr lang="en-US" dirty="0" smtClean="0"/>
              <a:t>Tories/Loyalists: colonists who opposed the revolt against their mother country (Britain)</a:t>
            </a:r>
          </a:p>
          <a:p>
            <a:pPr>
              <a:buNone/>
            </a:pPr>
            <a:endParaRPr lang="en-US" dirty="0" smtClean="0"/>
          </a:p>
          <a:p>
            <a:pPr>
              <a:buNone/>
            </a:pPr>
            <a:r>
              <a:rPr lang="en-US" dirty="0" smtClean="0"/>
              <a:t>Rebels/Patriots: colonists who supported independence from Britain</a:t>
            </a:r>
          </a:p>
          <a:p>
            <a:pPr>
              <a:buNone/>
            </a:pPr>
            <a:endParaRPr lang="en-US" dirty="0"/>
          </a:p>
        </p:txBody>
      </p:sp>
      <p:pic>
        <p:nvPicPr>
          <p:cNvPr id="3074" name="Picture 2" descr="http://1.bp.blogspot.com/_WCOK_fnfycE/SvTICG-WbGI/AAAAAAAABtk/c47sQwSib-o/s320/Picture+1.png"/>
          <p:cNvPicPr>
            <a:picLocks noChangeAspect="1" noChangeArrowheads="1"/>
          </p:cNvPicPr>
          <p:nvPr/>
        </p:nvPicPr>
        <p:blipFill>
          <a:blip r:embed="rId2" cstate="print"/>
          <a:srcRect/>
          <a:stretch>
            <a:fillRect/>
          </a:stretch>
        </p:blipFill>
        <p:spPr bwMode="auto">
          <a:xfrm>
            <a:off x="5562600" y="3886200"/>
            <a:ext cx="3148923" cy="274073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Revolutionary War</a:t>
            </a:r>
            <a:endParaRPr lang="en-US" dirty="0"/>
          </a:p>
        </p:txBody>
      </p:sp>
      <p:sp>
        <p:nvSpPr>
          <p:cNvPr id="7" name="Content Placeholder 6"/>
          <p:cNvSpPr>
            <a:spLocks noGrp="1"/>
          </p:cNvSpPr>
          <p:nvPr>
            <p:ph sz="quarter" idx="1"/>
          </p:nvPr>
        </p:nvSpPr>
        <p:spPr>
          <a:xfrm>
            <a:off x="304800" y="1524000"/>
            <a:ext cx="8503920" cy="4572000"/>
          </a:xfrm>
        </p:spPr>
        <p:txBody>
          <a:bodyPr>
            <a:normAutofit fontScale="92500"/>
          </a:bodyPr>
          <a:lstStyle/>
          <a:p>
            <a:r>
              <a:rPr lang="en-US" dirty="0" smtClean="0"/>
              <a:t>1776: British forces capture NYC and attack Philadelphia</a:t>
            </a:r>
          </a:p>
          <a:p>
            <a:r>
              <a:rPr lang="en-US" dirty="0" smtClean="0"/>
              <a:t>1777: British army coming from Canada is defeated at Battle of Saratoga (changed momentum)</a:t>
            </a:r>
          </a:p>
          <a:p>
            <a:r>
              <a:rPr lang="en-US" dirty="0" smtClean="0"/>
              <a:t>1778: France joins</a:t>
            </a:r>
          </a:p>
          <a:p>
            <a:r>
              <a:rPr lang="en-US" dirty="0" smtClean="0"/>
              <a:t>1778 – 1781: Stalemate</a:t>
            </a:r>
          </a:p>
          <a:p>
            <a:r>
              <a:rPr lang="en-US" dirty="0" smtClean="0"/>
              <a:t>1781: Washington forced the surrender of Cornwallis at Yorktown, Virginia</a:t>
            </a:r>
          </a:p>
          <a:p>
            <a:r>
              <a:rPr lang="en-US" dirty="0" smtClean="0"/>
              <a:t>1783: Treaty of Paris</a:t>
            </a:r>
          </a:p>
          <a:p>
            <a:pPr lvl="1"/>
            <a:r>
              <a:rPr lang="en-US" dirty="0" smtClean="0">
                <a:solidFill>
                  <a:schemeClr val="tx1">
                    <a:lumMod val="65000"/>
                    <a:lumOff val="35000"/>
                  </a:schemeClr>
                </a:solidFill>
              </a:rPr>
              <a:t>France agreed to recognize the U.S. as an independent nation</a:t>
            </a:r>
          </a:p>
          <a:p>
            <a:pPr lvl="1"/>
            <a:r>
              <a:rPr lang="en-US" dirty="0" smtClean="0">
                <a:solidFill>
                  <a:schemeClr val="tx1">
                    <a:lumMod val="65000"/>
                    <a:lumOff val="35000"/>
                  </a:schemeClr>
                </a:solidFill>
              </a:rPr>
              <a:t>Major game changer in the war</a:t>
            </a:r>
            <a:endParaRPr lang="en-US" dirty="0">
              <a:solidFill>
                <a:schemeClr val="tx1">
                  <a:lumMod val="65000"/>
                  <a:lumOff val="35000"/>
                </a:schemeClr>
              </a:solidFill>
            </a:endParaRPr>
          </a:p>
        </p:txBody>
      </p:sp>
    </p:spTree>
    <p:extLst>
      <p:ext uri="{BB962C8B-B14F-4D97-AF65-F5344CB8AC3E}">
        <p14:creationId xmlns:p14="http://schemas.microsoft.com/office/powerpoint/2010/main" val="3494836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2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20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2000"/>
                                        <p:tgtEl>
                                          <p:spTgt spid="7">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2000"/>
                                        <p:tgtEl>
                                          <p:spTgt spid="7">
                                            <p:txEl>
                                              <p:pRg st="6" end="6"/>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7">
                                            <p:txEl>
                                              <p:pRg st="7" end="7"/>
                                            </p:txEl>
                                          </p:spTgt>
                                        </p:tgtEl>
                                        <p:attrNameLst>
                                          <p:attrName>style.visibility</p:attrName>
                                        </p:attrNameLst>
                                      </p:cBhvr>
                                      <p:to>
                                        <p:strVal val="visible"/>
                                      </p:to>
                                    </p:set>
                                    <p:animEffect transition="in" filter="fade">
                                      <p:cBhvr>
                                        <p:cTn id="38" dur="20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the War</a:t>
            </a:r>
            <a:endParaRPr lang="en-US" dirty="0"/>
          </a:p>
        </p:txBody>
      </p:sp>
      <p:sp>
        <p:nvSpPr>
          <p:cNvPr id="3" name="Content Placeholder 2"/>
          <p:cNvSpPr>
            <a:spLocks noGrp="1"/>
          </p:cNvSpPr>
          <p:nvPr>
            <p:ph sz="quarter" idx="1"/>
          </p:nvPr>
        </p:nvSpPr>
        <p:spPr/>
        <p:txBody>
          <a:bodyPr/>
          <a:lstStyle/>
          <a:p>
            <a:r>
              <a:rPr lang="en-US" dirty="0" smtClean="0"/>
              <a:t>Constitution: based on Enlightenment ideas and Montesquieu’s separation of powers</a:t>
            </a:r>
          </a:p>
          <a:p>
            <a:pPr lvl="1"/>
            <a:r>
              <a:rPr lang="en-US" dirty="0" smtClean="0"/>
              <a:t>Citizens gained more political rights</a:t>
            </a:r>
          </a:p>
          <a:p>
            <a:r>
              <a:rPr lang="en-US" dirty="0" smtClean="0"/>
              <a:t>Relocation of Loyalists: 60,000 moved to Canada</a:t>
            </a:r>
          </a:p>
          <a:p>
            <a:r>
              <a:rPr lang="en-US" dirty="0" smtClean="0"/>
              <a:t>Trade: increased between American and Britain</a:t>
            </a:r>
          </a:p>
          <a:p>
            <a:r>
              <a:rPr lang="en-US" dirty="0" smtClean="0"/>
              <a:t>Expansion: Americans move west of the Appalachians – relocate Native Americans</a:t>
            </a:r>
          </a:p>
          <a:p>
            <a:r>
              <a:rPr lang="en-US" dirty="0" smtClean="0"/>
              <a:t>French debt: bankrupt </a:t>
            </a:r>
            <a:r>
              <a:rPr lang="en-US" dirty="0" smtClean="0">
                <a:sym typeface="Wingdings" pitchFamily="2" charset="2"/>
              </a:rPr>
              <a:t> French Revolution</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American Revolution</a:t>
            </a:r>
            <a:endParaRPr lang="en-US" dirty="0"/>
          </a:p>
        </p:txBody>
      </p:sp>
      <p:sp>
        <p:nvSpPr>
          <p:cNvPr id="3" name="Content Placeholder 2"/>
          <p:cNvSpPr>
            <a:spLocks noGrp="1"/>
          </p:cNvSpPr>
          <p:nvPr>
            <p:ph sz="quarter" idx="1"/>
          </p:nvPr>
        </p:nvSpPr>
        <p:spPr>
          <a:xfrm>
            <a:off x="304800" y="1371600"/>
            <a:ext cx="8503920" cy="4572000"/>
          </a:xfrm>
        </p:spPr>
        <p:txBody>
          <a:bodyPr/>
          <a:lstStyle/>
          <a:p>
            <a:r>
              <a:rPr lang="en-US" dirty="0" smtClean="0"/>
              <a:t>LG 2: Compare the causes, characteristics, and consequences of the American Revolution and French Revolution.</a:t>
            </a:r>
            <a:endParaRPr lang="en-US" dirty="0"/>
          </a:p>
        </p:txBody>
      </p:sp>
      <p:pic>
        <p:nvPicPr>
          <p:cNvPr id="1026" name="Picture 2" descr="http://viralsurvival.com/wp-content/uploads/2014/09/WashingtonCrossingDelawa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590800"/>
            <a:ext cx="6096000" cy="4094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7648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Tensions Between Britain and Its Colonists</a:t>
            </a:r>
            <a:endParaRPr lang="en-US" dirty="0"/>
          </a:p>
        </p:txBody>
      </p:sp>
      <p:sp>
        <p:nvSpPr>
          <p:cNvPr id="5" name="Content Placeholder 4"/>
          <p:cNvSpPr>
            <a:spLocks noGrp="1"/>
          </p:cNvSpPr>
          <p:nvPr>
            <p:ph sz="quarter" idx="1"/>
          </p:nvPr>
        </p:nvSpPr>
        <p:spPr/>
        <p:txBody>
          <a:bodyPr/>
          <a:lstStyle/>
          <a:p>
            <a:r>
              <a:rPr lang="en-US" dirty="0" smtClean="0"/>
              <a:t>Pontiac’s Rebellion</a:t>
            </a:r>
          </a:p>
          <a:p>
            <a:r>
              <a:rPr lang="en-US" dirty="0" smtClean="0"/>
              <a:t>Seven Years’ War (French &amp; Indian War)</a:t>
            </a:r>
          </a:p>
        </p:txBody>
      </p:sp>
      <p:pic>
        <p:nvPicPr>
          <p:cNvPr id="37890" name="Picture 2" descr="http://www.uswars.net/_images/pontiacs-rebellion.jpg"/>
          <p:cNvPicPr>
            <a:picLocks noChangeAspect="1" noChangeArrowheads="1"/>
          </p:cNvPicPr>
          <p:nvPr/>
        </p:nvPicPr>
        <p:blipFill>
          <a:blip r:embed="rId2" cstate="print"/>
          <a:srcRect/>
          <a:stretch>
            <a:fillRect/>
          </a:stretch>
        </p:blipFill>
        <p:spPr bwMode="auto">
          <a:xfrm>
            <a:off x="4876800" y="2819400"/>
            <a:ext cx="4057651" cy="3499972"/>
          </a:xfrm>
          <a:prstGeom prst="rect">
            <a:avLst/>
          </a:prstGeom>
          <a:noFill/>
        </p:spPr>
      </p:pic>
      <p:pic>
        <p:nvPicPr>
          <p:cNvPr id="6" name="Picture 2" descr="http://filebox.vt.edu/users/bgilkers/digitaltimeline/sevenyears.jpg"/>
          <p:cNvPicPr>
            <a:picLocks noChangeAspect="1" noChangeArrowheads="1"/>
          </p:cNvPicPr>
          <p:nvPr/>
        </p:nvPicPr>
        <p:blipFill>
          <a:blip r:embed="rId3" cstate="print"/>
          <a:srcRect/>
          <a:stretch>
            <a:fillRect/>
          </a:stretch>
        </p:blipFill>
        <p:spPr bwMode="auto">
          <a:xfrm>
            <a:off x="152400" y="2819400"/>
            <a:ext cx="4648200" cy="351755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Stamp Act, Sugar Act, Townshend Act</a:t>
            </a:r>
            <a:endParaRPr lang="en-US" dirty="0"/>
          </a:p>
        </p:txBody>
      </p:sp>
      <p:sp>
        <p:nvSpPr>
          <p:cNvPr id="3" name="Content Placeholder 2"/>
          <p:cNvSpPr>
            <a:spLocks noGrp="1"/>
          </p:cNvSpPr>
          <p:nvPr>
            <p:ph sz="quarter" idx="1"/>
          </p:nvPr>
        </p:nvSpPr>
        <p:spPr/>
        <p:txBody>
          <a:bodyPr/>
          <a:lstStyle/>
          <a:p>
            <a:r>
              <a:rPr lang="en-US" dirty="0" smtClean="0"/>
              <a:t>Required colonists to pay a tax on everyday goods</a:t>
            </a:r>
          </a:p>
          <a:p>
            <a:r>
              <a:rPr lang="en-US" dirty="0" smtClean="0"/>
              <a:t>Meant to raise money for British war expenses</a:t>
            </a:r>
          </a:p>
          <a:p>
            <a:r>
              <a:rPr lang="en-US" dirty="0" smtClean="0"/>
              <a:t>Protests began – led by Sons of Liberty</a:t>
            </a:r>
          </a:p>
          <a:p>
            <a:r>
              <a:rPr lang="en-US" dirty="0" smtClean="0"/>
              <a:t>Opposition to Stamp Act began to unite the colonies</a:t>
            </a:r>
            <a:endParaRPr lang="en-US" dirty="0"/>
          </a:p>
        </p:txBody>
      </p:sp>
      <p:pic>
        <p:nvPicPr>
          <p:cNvPr id="1026" name="Picture 2" descr="http://upload.wikimedia.org/wikipedia/commons/thumb/4/40/Parliament_Stamp_Act1765.jpg/220px-Parliament_Stamp_Act1765.jpg"/>
          <p:cNvPicPr>
            <a:picLocks noChangeAspect="1" noChangeArrowheads="1"/>
          </p:cNvPicPr>
          <p:nvPr/>
        </p:nvPicPr>
        <p:blipFill>
          <a:blip r:embed="rId2" cstate="print"/>
          <a:srcRect t="14490" b="34112"/>
          <a:stretch>
            <a:fillRect/>
          </a:stretch>
        </p:blipFill>
        <p:spPr bwMode="auto">
          <a:xfrm>
            <a:off x="5905500" y="3643745"/>
            <a:ext cx="3238500" cy="3200400"/>
          </a:xfrm>
          <a:prstGeom prst="rect">
            <a:avLst/>
          </a:prstGeom>
          <a:noFill/>
        </p:spPr>
      </p:pic>
      <p:pic>
        <p:nvPicPr>
          <p:cNvPr id="1028" name="Picture 4" descr="http://www.cr-cath.pvt.k12.ia.us/lasalle/Resources/8th%20Rev%20War%20Websites/Taylor,%20Lucero,%20Shea%20Rev.%20War/Rev%20War%20Shea%20Satterlee/images/stamp_act.gif"/>
          <p:cNvPicPr>
            <a:picLocks noChangeAspect="1" noChangeArrowheads="1"/>
          </p:cNvPicPr>
          <p:nvPr/>
        </p:nvPicPr>
        <p:blipFill>
          <a:blip r:embed="rId3" cstate="print"/>
          <a:srcRect/>
          <a:stretch>
            <a:fillRect/>
          </a:stretch>
        </p:blipFill>
        <p:spPr bwMode="auto">
          <a:xfrm>
            <a:off x="152400" y="3733800"/>
            <a:ext cx="4460995" cy="3124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Boston Tea Party</a:t>
            </a:r>
            <a:endParaRPr lang="en-US" dirty="0"/>
          </a:p>
        </p:txBody>
      </p:sp>
      <p:sp>
        <p:nvSpPr>
          <p:cNvPr id="3" name="Content Placeholder 2"/>
          <p:cNvSpPr>
            <a:spLocks noGrp="1"/>
          </p:cNvSpPr>
          <p:nvPr>
            <p:ph sz="quarter" idx="1"/>
          </p:nvPr>
        </p:nvSpPr>
        <p:spPr/>
        <p:txBody>
          <a:bodyPr>
            <a:normAutofit/>
          </a:bodyPr>
          <a:lstStyle/>
          <a:p>
            <a:r>
              <a:rPr lang="en-US" sz="2400" dirty="0" smtClean="0"/>
              <a:t>1773: British Parliament gave the British East India Company a monopoly on tea sales in the colonies</a:t>
            </a:r>
          </a:p>
          <a:p>
            <a:r>
              <a:rPr lang="en-US" sz="2400" dirty="0" smtClean="0"/>
              <a:t>Colonists saw this as a scheme to hide the tea tax</a:t>
            </a:r>
          </a:p>
          <a:p>
            <a:r>
              <a:rPr lang="en-US" sz="2400" dirty="0" smtClean="0"/>
              <a:t>Colonists disguised as Mohawk Indians climbed onto BEIC ships and dumped the tea into the harbor</a:t>
            </a:r>
            <a:endParaRPr lang="en-US" sz="2400" dirty="0"/>
          </a:p>
        </p:txBody>
      </p:sp>
      <p:pic>
        <p:nvPicPr>
          <p:cNvPr id="6146" name="Picture 2" descr="boston-tea-party-3"/>
          <p:cNvPicPr>
            <a:picLocks noChangeAspect="1" noChangeArrowheads="1"/>
          </p:cNvPicPr>
          <p:nvPr/>
        </p:nvPicPr>
        <p:blipFill>
          <a:blip r:embed="rId2" cstate="print"/>
          <a:srcRect/>
          <a:stretch>
            <a:fillRect/>
          </a:stretch>
        </p:blipFill>
        <p:spPr bwMode="auto">
          <a:xfrm>
            <a:off x="3276600" y="3505200"/>
            <a:ext cx="5562600" cy="31718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Coercive Acts</a:t>
            </a:r>
            <a:endParaRPr lang="en-US" dirty="0"/>
          </a:p>
        </p:txBody>
      </p:sp>
      <p:sp>
        <p:nvSpPr>
          <p:cNvPr id="3" name="Content Placeholder 2"/>
          <p:cNvSpPr>
            <a:spLocks noGrp="1"/>
          </p:cNvSpPr>
          <p:nvPr>
            <p:ph sz="quarter" idx="1"/>
          </p:nvPr>
        </p:nvSpPr>
        <p:spPr/>
        <p:txBody>
          <a:bodyPr/>
          <a:lstStyle/>
          <a:p>
            <a:r>
              <a:rPr lang="en-US" dirty="0" smtClean="0"/>
              <a:t>British reaction to Boston Tea Party  </a:t>
            </a:r>
          </a:p>
          <a:p>
            <a:pPr lvl="1"/>
            <a:r>
              <a:rPr lang="en-US" dirty="0" smtClean="0"/>
              <a:t>Coercive Acts - England </a:t>
            </a:r>
          </a:p>
          <a:p>
            <a:pPr lvl="1"/>
            <a:r>
              <a:rPr lang="en-US" dirty="0" smtClean="0"/>
              <a:t>Intolerable Acts – Colonies</a:t>
            </a:r>
          </a:p>
          <a:p>
            <a:pPr lvl="2"/>
            <a:r>
              <a:rPr lang="en-US" dirty="0" smtClean="0"/>
              <a:t>Quartering Act</a:t>
            </a:r>
          </a:p>
          <a:p>
            <a:pPr lvl="2"/>
            <a:r>
              <a:rPr lang="en-US" dirty="0" smtClean="0"/>
              <a:t>Massachusetts Govt. Act</a:t>
            </a:r>
          </a:p>
          <a:p>
            <a:pPr lvl="2"/>
            <a:r>
              <a:rPr lang="en-US" dirty="0" smtClean="0"/>
              <a:t>Boston Harbor Blockade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4" descr="external image intolerableacts2.jpg"/>
          <p:cNvPicPr>
            <a:picLocks noGrp="1" noChangeAspect="1" noChangeArrowheads="1"/>
          </p:cNvPicPr>
          <p:nvPr>
            <p:ph sz="quarter" idx="1"/>
          </p:nvPr>
        </p:nvPicPr>
        <p:blipFill>
          <a:blip r:embed="rId2" cstate="print"/>
          <a:srcRect/>
          <a:stretch>
            <a:fillRect/>
          </a:stretch>
        </p:blipFill>
        <p:spPr bwMode="auto">
          <a:xfrm>
            <a:off x="0" y="147202"/>
            <a:ext cx="9143999" cy="6492240"/>
          </a:xfrm>
          <a:prstGeom prst="rect">
            <a:avLst/>
          </a:prstGeom>
          <a:noFill/>
        </p:spPr>
      </p:pic>
    </p:spTree>
    <p:extLst>
      <p:ext uri="{BB962C8B-B14F-4D97-AF65-F5344CB8AC3E}">
        <p14:creationId xmlns:p14="http://schemas.microsoft.com/office/powerpoint/2010/main" val="2945545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t>
            </a:r>
            <a:r>
              <a:rPr lang="en-US" dirty="0"/>
              <a:t>Continental Congress</a:t>
            </a:r>
          </a:p>
        </p:txBody>
      </p:sp>
      <p:sp>
        <p:nvSpPr>
          <p:cNvPr id="3" name="Content Placeholder 2"/>
          <p:cNvSpPr>
            <a:spLocks noGrp="1"/>
          </p:cNvSpPr>
          <p:nvPr>
            <p:ph sz="quarter" idx="1"/>
          </p:nvPr>
        </p:nvSpPr>
        <p:spPr/>
        <p:txBody>
          <a:bodyPr/>
          <a:lstStyle/>
          <a:p>
            <a:r>
              <a:rPr lang="en-US" dirty="0"/>
              <a:t>1774: delegates from 12 colonies met in Philadelphia</a:t>
            </a:r>
          </a:p>
          <a:p>
            <a:pPr lvl="1"/>
            <a:r>
              <a:rPr lang="en-US" dirty="0"/>
              <a:t>Colonists upset about paying taxes but not being represented in Parliament</a:t>
            </a:r>
          </a:p>
          <a:p>
            <a:pPr lvl="1"/>
            <a:r>
              <a:rPr lang="en-US" dirty="0"/>
              <a:t>“No taxation without representation</a:t>
            </a:r>
            <a:r>
              <a:rPr lang="en-US" dirty="0" smtClean="0"/>
              <a:t>”- battle cry of the American Revolution</a:t>
            </a:r>
            <a:endParaRPr lang="en-US" dirty="0"/>
          </a:p>
          <a:p>
            <a:endParaRPr lang="en-US" dirty="0"/>
          </a:p>
        </p:txBody>
      </p:sp>
    </p:spTree>
    <p:extLst>
      <p:ext uri="{BB962C8B-B14F-4D97-AF65-F5344CB8AC3E}">
        <p14:creationId xmlns:p14="http://schemas.microsoft.com/office/powerpoint/2010/main" val="2180849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Lexington &amp; Concord</a:t>
            </a:r>
            <a:endParaRPr lang="en-US" dirty="0"/>
          </a:p>
        </p:txBody>
      </p:sp>
      <p:sp>
        <p:nvSpPr>
          <p:cNvPr id="3" name="Content Placeholder 2"/>
          <p:cNvSpPr>
            <a:spLocks noGrp="1"/>
          </p:cNvSpPr>
          <p:nvPr>
            <p:ph sz="quarter" idx="1"/>
          </p:nvPr>
        </p:nvSpPr>
        <p:spPr/>
        <p:txBody>
          <a:bodyPr/>
          <a:lstStyle/>
          <a:p>
            <a:r>
              <a:rPr lang="en-US" dirty="0" smtClean="0"/>
              <a:t>British government declared Massachusetts to be in a state of rebellion</a:t>
            </a:r>
          </a:p>
          <a:p>
            <a:r>
              <a:rPr lang="en-US" dirty="0" smtClean="0"/>
              <a:t>1775: British troops sent to confiscate weapons</a:t>
            </a:r>
          </a:p>
          <a:p>
            <a:r>
              <a:rPr lang="en-US" dirty="0" smtClean="0"/>
              <a:t>No one is sure who fired the first shot, but this started the Revolution</a:t>
            </a:r>
            <a:endParaRPr lang="en-US" dirty="0"/>
          </a:p>
        </p:txBody>
      </p:sp>
      <p:pic>
        <p:nvPicPr>
          <p:cNvPr id="4100" name="Picture 4" descr="http://img.whenintime.com/tli/jstewart_2013/American_Revolution/f08f4743-44f1-4bf8-bf47-841589d75ae2_What-Was-The-First-Battle-Of-The-Revolutionary-War.jpg"/>
          <p:cNvPicPr>
            <a:picLocks noChangeAspect="1" noChangeArrowheads="1"/>
          </p:cNvPicPr>
          <p:nvPr/>
        </p:nvPicPr>
        <p:blipFill>
          <a:blip r:embed="rId2" cstate="print"/>
          <a:srcRect/>
          <a:stretch>
            <a:fillRect/>
          </a:stretch>
        </p:blipFill>
        <p:spPr bwMode="auto">
          <a:xfrm>
            <a:off x="3657600" y="3810000"/>
            <a:ext cx="5181600" cy="2815234"/>
          </a:xfrm>
          <a:prstGeom prst="rect">
            <a:avLst/>
          </a:prstGeom>
          <a:noFill/>
        </p:spPr>
      </p:pic>
      <p:sp>
        <p:nvSpPr>
          <p:cNvPr id="6" name="TextBox 5"/>
          <p:cNvSpPr txBox="1"/>
          <p:nvPr/>
        </p:nvSpPr>
        <p:spPr>
          <a:xfrm>
            <a:off x="228600" y="5943600"/>
            <a:ext cx="3200400" cy="381000"/>
          </a:xfrm>
          <a:prstGeom prst="rect">
            <a:avLst/>
          </a:prstGeom>
          <a:noFill/>
        </p:spPr>
        <p:txBody>
          <a:bodyPr wrap="square" rtlCol="0">
            <a:spAutoFit/>
          </a:bodyPr>
          <a:lstStyle/>
          <a:p>
            <a:r>
              <a:rPr lang="en-US" dirty="0" smtClean="0"/>
              <a:t>“shot heard ‘round the world”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3769</TotalTime>
  <Words>596</Words>
  <Application>Microsoft Office PowerPoint</Application>
  <PresentationFormat>On-screen Show (4:3)</PresentationFormat>
  <Paragraphs>69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Georgia</vt:lpstr>
      <vt:lpstr>Wingdings</vt:lpstr>
      <vt:lpstr>Wingdings 2</vt:lpstr>
      <vt:lpstr>Civic</vt:lpstr>
      <vt:lpstr>Warm Up  </vt:lpstr>
      <vt:lpstr>The American Revolution</vt:lpstr>
      <vt:lpstr>Tensions Between Britain and Its Colonists</vt:lpstr>
      <vt:lpstr>Stamp Act, Sugar Act, Townshend Act</vt:lpstr>
      <vt:lpstr>Boston Tea Party</vt:lpstr>
      <vt:lpstr>Coercive Acts</vt:lpstr>
      <vt:lpstr>PowerPoint Presentation</vt:lpstr>
      <vt:lpstr>First Continental Congress</vt:lpstr>
      <vt:lpstr>Lexington &amp; Concord</vt:lpstr>
      <vt:lpstr>Revolutionaries</vt:lpstr>
      <vt:lpstr>Second Continental Congress</vt:lpstr>
      <vt:lpstr>Declaration of Independence</vt:lpstr>
      <vt:lpstr>Loyalists vs. Patriots</vt:lpstr>
      <vt:lpstr>Revolutionary War</vt:lpstr>
      <vt:lpstr>Results of the War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Tensions Between Britain and Its Colonists</dc:title>
  <dc:creator>chight</dc:creator>
  <cp:lastModifiedBy>e135253</cp:lastModifiedBy>
  <cp:revision>42</cp:revision>
  <cp:lastPrinted>2018-01-22T15:57:15Z</cp:lastPrinted>
  <dcterms:created xsi:type="dcterms:W3CDTF">2013-02-05T20:44:09Z</dcterms:created>
  <dcterms:modified xsi:type="dcterms:W3CDTF">2019-01-23T15:52:40Z</dcterms:modified>
</cp:coreProperties>
</file>