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handoutMasterIdLst>
    <p:handoutMasterId r:id="rId30"/>
  </p:handoutMasterIdLst>
  <p:sldIdLst>
    <p:sldId id="259" r:id="rId2"/>
    <p:sldId id="325" r:id="rId3"/>
    <p:sldId id="327" r:id="rId4"/>
    <p:sldId id="318" r:id="rId5"/>
    <p:sldId id="263" r:id="rId6"/>
    <p:sldId id="329" r:id="rId7"/>
    <p:sldId id="264" r:id="rId8"/>
    <p:sldId id="330" r:id="rId9"/>
    <p:sldId id="300" r:id="rId10"/>
    <p:sldId id="295" r:id="rId11"/>
    <p:sldId id="285" r:id="rId12"/>
    <p:sldId id="308" r:id="rId13"/>
    <p:sldId id="284" r:id="rId14"/>
    <p:sldId id="297" r:id="rId15"/>
    <p:sldId id="275" r:id="rId16"/>
    <p:sldId id="268" r:id="rId17"/>
    <p:sldId id="312" r:id="rId18"/>
    <p:sldId id="328" r:id="rId19"/>
    <p:sldId id="273" r:id="rId20"/>
    <p:sldId id="304" r:id="rId21"/>
    <p:sldId id="320" r:id="rId22"/>
    <p:sldId id="321" r:id="rId23"/>
    <p:sldId id="322" r:id="rId24"/>
    <p:sldId id="323" r:id="rId25"/>
    <p:sldId id="324" r:id="rId26"/>
    <p:sldId id="305" r:id="rId27"/>
    <p:sldId id="30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98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1BD59-E571-4ED9-886E-6F45E52D31B6}" type="datetimeFigureOut">
              <a:rPr lang="en-US" smtClean="0"/>
              <a:pPr/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78ED1-82DF-46AC-8B40-7D8488C90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9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789C08-9B2E-4BE3-8E2E-04253C7B1BEC}" type="datetimeFigureOut">
              <a:rPr lang="en-US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9A292D-436F-4375-B6B4-0EEABC84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32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ly_See_and_the_United_Nations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Palestine_194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ssile_guidance" TargetMode="External"/><Relationship Id="rId7" Type="http://schemas.openxmlformats.org/officeDocument/2006/relationships/hyperlink" Target="https://en.wikipedia.org/wiki/Nuclear_weapons_deliver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rcontinental_ballistic_missile#cite_note-1" TargetMode="External"/><Relationship Id="rId5" Type="http://schemas.openxmlformats.org/officeDocument/2006/relationships/hyperlink" Target="https://en.wikipedia.org/wiki/Range_(aeronautics)" TargetMode="External"/><Relationship Id="rId4" Type="http://schemas.openxmlformats.org/officeDocument/2006/relationships/hyperlink" Target="https://en.wikipedia.org/wiki/Ballistic_missile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aika" TargetMode="External"/><Relationship Id="rId3" Type="http://schemas.openxmlformats.org/officeDocument/2006/relationships/hyperlink" Target="https://en.wikipedia.org/wiki/Soviet_space_program" TargetMode="External"/><Relationship Id="rId7" Type="http://schemas.openxmlformats.org/officeDocument/2006/relationships/hyperlink" Target="https://en.wikipedia.org/wiki/Soviet_Un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Orbital_spaceflight" TargetMode="External"/><Relationship Id="rId5" Type="http://schemas.openxmlformats.org/officeDocument/2006/relationships/hyperlink" Target="https://en.wikipedia.org/wiki/Sub-orbital" TargetMode="External"/><Relationship Id="rId4" Type="http://schemas.openxmlformats.org/officeDocument/2006/relationships/hyperlink" Target="https://en.wikipedia.org/wiki/Do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Germany suffered ¾ of their losses fighting the Red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4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Germany suffered ¾ of their losses fighting the Red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Germany suffered ¾ of their losses fighting the Red Army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01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Candy Bombers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58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satellite image has revealed enduring divisions between the east and west of Berlin, with the eastern half of the city much less brightly illuminated at night.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6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193 nations in UN as of 17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Vatican City - Because of its tiny population and unique status, the Vatican City is a permanent observer state, but not a full member.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Holy See and the United Nations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Palestine - Attempted to gain membership in 2011/2012, but failed due to lack of support from the Security Council. The US would have likely vetoed membership. It is currently recognized as a non-member observer state.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Palestine 194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 - The UN considers the People's Republic of China and the Republic of China to be a single state, therefore Taiwan is not a member.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several partially recognized states like Kosovo, Abkhazia, South Ossetia, and the Sahrawi Arab Democratic Republic,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Germany joined NATO 1955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35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intercontinental ballistic missile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ICBM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issile guidance"/>
              </a:rPr>
              <a:t>guided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allistic missile"/>
              </a:rPr>
              <a:t>ballistic missile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 a minimum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ange (aeronautics)"/>
              </a:rPr>
              <a:t>range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5,500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kilometres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(3,400 mi)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primarily designed 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Nuclear weapons delivery"/>
              </a:rPr>
              <a:t>nuclear weapons delivery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2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Sputnik-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satellite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the 1950s and 1960s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oviet space program"/>
              </a:rPr>
              <a:t>USSR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used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Dog"/>
              </a:rPr>
              <a:t>dogs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ub-orbital"/>
              </a:rPr>
              <a:t>sub-orbital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Orbital spaceflight"/>
              </a:rPr>
              <a:t>orbital space flights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determine whether human spaceflight was feasible. In this period,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Soviet Union"/>
              </a:rPr>
              <a:t>Soviet Union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launched missions with passenger slots for at least 57 dogs. The number of dogs in space is smaller, as some dogs flew more than once. Most survived; the few that died were lost mostly through technical failures, according to the parameters of the test. A notable exception is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Laika"/>
              </a:rPr>
              <a:t>Laika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first dog to be sent into orbit, whose death was expected from the outset.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9A292D-436F-4375-B6B4-0EEABC8434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45BA5-7719-4B4C-9BF0-C59CC972DB75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AB9E5-37EB-420C-9C18-BEAD01807C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3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95FFB-1433-42DF-993A-64BED6DA56EE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3E77A-CB73-4502-AB31-0ECE587F21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6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fld id="{41444436-5410-4B69-BA08-3B91494A726E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5626709D-DBE8-451C-8BCD-FD97202879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5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D87F3-C451-408A-9A40-97D4849C86B7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DAF63-E65A-4025-8BE6-A73459F7FA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941620-BE0A-419E-AB01-DCB7A433DF45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A88C7A1-67CA-41BF-8DAF-984D922787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89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2D9F7-2A6E-43B6-B17D-5FF1534FC423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C5E8D-C529-4938-9FD5-ACB20DC26D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456416-1E04-4657-90F9-2B6DEFF842F1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419BF-2046-4FE5-9C70-844F23E8E7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9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5D813-D927-489E-B145-BB84FFEA9BB8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6113D-7C58-4265-A18C-62C3A7EE4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4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74607-0A56-4114-922E-398F1162D0BA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B9619-BF3B-4302-9B33-B8C815969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FCA14-8DA4-45DA-B6D4-8CCA9C2CE4F8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0F9E5-C84C-4319-9D25-9929BF7E36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1800C5-8593-4FD6-A352-058861D282CF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F822E-B87C-4746-8E18-3782B93BF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16CE0A-3563-4BCE-9D7A-483446EB19F2}" type="datetimeFigureOut">
              <a:rPr lang="en-US" smtClean="0"/>
              <a:pPr>
                <a:defRPr/>
              </a:pPr>
              <a:t>4/22/2019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9DF124-10BA-4212-A9B7-8DA0D80473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3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W7YE-N448f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QWXvNFWr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history.com/topics/space-race/videos/the-space-race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hyperlink" Target="https://en.wikipedia.org/wiki/Nuclear_weapon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81" y="245563"/>
            <a:ext cx="8603674" cy="173934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500" b="1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8887518" cy="1901290"/>
          </a:xfrm>
        </p:spPr>
        <p:txBody>
          <a:bodyPr>
            <a:normAutofit fontScale="62500" lnSpcReduction="20000"/>
          </a:bodyPr>
          <a:lstStyle/>
          <a:p>
            <a:r>
              <a:rPr lang="en-US" sz="6000" b="1" dirty="0"/>
              <a:t>Learning Goal 1: </a:t>
            </a:r>
            <a:r>
              <a:rPr lang="en-US" sz="6000" dirty="0"/>
              <a:t>Describe the causes and effects of the Cold War and explain how the Korean War, Vietnam War and the arms race were associated with the Cold War.</a:t>
            </a:r>
          </a:p>
          <a:p>
            <a:endParaRPr lang="en-US" dirty="0"/>
          </a:p>
        </p:txBody>
      </p:sp>
      <p:pic>
        <p:nvPicPr>
          <p:cNvPr id="2050" name="Picture 2" descr="Image result for cold war video c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233102" cy="24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0"/>
            <a:ext cx="3381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airforcemag.com/SiteCollectionImages/Magazine%20Article%20Images/2011/september%202011/berlin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8132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152400"/>
            <a:ext cx="2819400" cy="3886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Which country does the pink territory belong to?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19400" y="615696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6096000"/>
            <a:ext cx="2743201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2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95614"/>
            <a:ext cx="8229600" cy="868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The first confrontation of the cold </a:t>
            </a:r>
            <a:r>
              <a:rPr lang="en-US" sz="4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waR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: THE BERLIN blockade &amp; AIRLIFT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63977"/>
            <a:ext cx="7772400" cy="5211763"/>
          </a:xfrm>
        </p:spPr>
        <p:txBody>
          <a:bodyPr>
            <a:noAutofit/>
          </a:bodyPr>
          <a:lstStyle/>
          <a:p>
            <a:pPr lvl="1" eaLnBrk="1" hangingPunct="1">
              <a:buFont typeface="Calisto MT" charset="0"/>
              <a:buChar char="•"/>
              <a:defRPr/>
            </a:pPr>
            <a:endParaRPr lang="en-US" sz="2700" u="sng" dirty="0" smtClean="0">
              <a:effectLst/>
              <a:ea typeface="ＭＳ Ｐゴシック" charset="-128"/>
            </a:endParaRPr>
          </a:p>
          <a:p>
            <a:pPr lvl="1" eaLnBrk="1" hangingPunct="1">
              <a:buFont typeface="Calisto MT" charset="0"/>
              <a:buChar char="•"/>
              <a:defRPr/>
            </a:pPr>
            <a:r>
              <a:rPr lang="en-US" sz="2700" b="1" u="sng" dirty="0" smtClean="0">
                <a:effectLst/>
                <a:ea typeface="ＭＳ Ｐゴシック" charset="-128"/>
              </a:rPr>
              <a:t>Berlin Blockade: </a:t>
            </a:r>
            <a:r>
              <a:rPr lang="en-US" sz="2700" u="sng" dirty="0" smtClean="0">
                <a:effectLst/>
                <a:ea typeface="ＭＳ Ｐゴシック" charset="-128"/>
              </a:rPr>
              <a:t>Soviets cut off land access to Berlin from the west </a:t>
            </a:r>
          </a:p>
          <a:p>
            <a:pPr lvl="1" eaLnBrk="1" hangingPunct="1">
              <a:buFont typeface="Calisto MT" charset="0"/>
              <a:buChar char="•"/>
              <a:defRPr/>
            </a:pPr>
            <a:endParaRPr lang="en-US" sz="2700" u="sng" dirty="0" smtClean="0">
              <a:effectLst/>
              <a:ea typeface="ＭＳ Ｐゴシック" charset="-128"/>
            </a:endParaRPr>
          </a:p>
          <a:p>
            <a:pPr lvl="1" eaLnBrk="1" hangingPunct="1">
              <a:buFont typeface="Calisto MT" charset="0"/>
              <a:buChar char="•"/>
              <a:defRPr/>
            </a:pPr>
            <a:r>
              <a:rPr lang="en-US" sz="2700" b="1" u="sng" dirty="0" smtClean="0">
                <a:ea typeface="ＭＳ Ｐゴシック" charset="-128"/>
              </a:rPr>
              <a:t>Berlin Airlift: </a:t>
            </a:r>
            <a:r>
              <a:rPr lang="en-US" sz="2700" dirty="0" smtClean="0">
                <a:ea typeface="ＭＳ Ｐゴシック" charset="-128"/>
              </a:rPr>
              <a:t>Western </a:t>
            </a:r>
            <a:r>
              <a:rPr lang="en-US" sz="2700" u="sng" dirty="0" smtClean="0">
                <a:ea typeface="ＭＳ Ｐゴシック" charset="-128"/>
              </a:rPr>
              <a:t>allies </a:t>
            </a:r>
            <a:r>
              <a:rPr lang="en-US" sz="2700" u="sng" dirty="0" smtClean="0">
                <a:effectLst/>
                <a:ea typeface="ＭＳ Ｐゴシック" charset="-128"/>
              </a:rPr>
              <a:t>began flying in supplies </a:t>
            </a:r>
            <a:r>
              <a:rPr lang="en-US" sz="2700" dirty="0" smtClean="0">
                <a:effectLst/>
                <a:ea typeface="ＭＳ Ｐゴシック" charset="-128"/>
              </a:rPr>
              <a:t>to West Berlin </a:t>
            </a:r>
            <a:r>
              <a:rPr lang="en-US" sz="2700" u="sng" dirty="0" smtClean="0">
                <a:effectLst/>
                <a:ea typeface="ＭＳ Ｐゴシック" charset="-128"/>
              </a:rPr>
              <a:t>around the clock for 11 months </a:t>
            </a:r>
          </a:p>
          <a:p>
            <a:pPr lvl="2">
              <a:buFont typeface="Calisto MT" charset="0"/>
              <a:buChar char="•"/>
              <a:defRPr/>
            </a:pPr>
            <a:r>
              <a:rPr lang="en-US" sz="2700" u="sng" dirty="0" smtClean="0">
                <a:ea typeface="ＭＳ Ｐゴシック" charset="-128"/>
              </a:rPr>
              <a:t>Kept West Berliners supplied, avoided another actual war</a:t>
            </a:r>
            <a:endParaRPr lang="en-US" sz="2700" u="sng" dirty="0" smtClean="0">
              <a:effectLst/>
              <a:ea typeface="ＭＳ Ｐゴシック" charset="-128"/>
            </a:endParaRPr>
          </a:p>
          <a:p>
            <a:pPr lvl="1" eaLnBrk="1" hangingPunct="1">
              <a:buFont typeface="Calisto MT" charset="0"/>
              <a:buChar char="•"/>
              <a:defRPr/>
            </a:pPr>
            <a:r>
              <a:rPr lang="en-US" sz="2700" dirty="0" smtClean="0">
                <a:ea typeface="ＭＳ Ｐゴシック" charset="-128"/>
              </a:rPr>
              <a:t>Stalin lifted the blockade</a:t>
            </a:r>
          </a:p>
          <a:p>
            <a:pPr eaLnBrk="1" hangingPunct="1">
              <a:buFont typeface="Calisto MT" charset="0"/>
              <a:buChar char="•"/>
              <a:defRPr/>
            </a:pPr>
            <a:r>
              <a:rPr lang="en-US" sz="2700" b="1" u="sng" dirty="0" smtClean="0">
                <a:effectLst/>
                <a:ea typeface="ＭＳ Ｐゴシック" charset="-128"/>
              </a:rPr>
              <a:t>First major confrontation of the Cold War</a:t>
            </a:r>
          </a:p>
        </p:txBody>
      </p:sp>
      <p:pic>
        <p:nvPicPr>
          <p:cNvPr id="4" name="Picture 6" descr="http://www.fasttrackteaching.com/burns/Unit_11_Cold_War/Germany_divided_David_Burns_462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83" y="1563977"/>
            <a:ext cx="2133600" cy="25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s-media-cache-ak0.pinimg.com/236x/da/2e/0f/da2e0f84412683474f8d8d965ff18e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27" y="4891881"/>
            <a:ext cx="2483746" cy="18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blog.hilliardscandy.com/wp-content/uploads/2014/11/Candy-Bomb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"/>
            <a:ext cx="5517412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03" y="2676412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berlin airli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257"/>
            <a:ext cx="2233612" cy="294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erlin airlif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8" y="3278089"/>
            <a:ext cx="3279775" cy="24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292"/>
            <a:ext cx="8229600" cy="875506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THE BERLIN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304800"/>
            <a:ext cx="38862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Calisto MT" charset="0"/>
              <a:buChar char="•"/>
              <a:defRPr/>
            </a:pPr>
            <a:r>
              <a:rPr lang="en-US" sz="2600" dirty="0" smtClean="0">
                <a:effectLst/>
                <a:ea typeface="ＭＳ Ｐゴシック" charset="-128"/>
              </a:rPr>
              <a:t>Many </a:t>
            </a:r>
            <a:r>
              <a:rPr lang="en-US" sz="2600" u="sng" dirty="0" smtClean="0">
                <a:effectLst/>
                <a:ea typeface="ＭＳ Ｐゴシック" charset="-128"/>
              </a:rPr>
              <a:t>people in East </a:t>
            </a:r>
            <a:r>
              <a:rPr lang="en-US" sz="2600" dirty="0" smtClean="0">
                <a:effectLst/>
                <a:ea typeface="ＭＳ Ｐゴシック" charset="-128"/>
              </a:rPr>
              <a:t>Germany </a:t>
            </a:r>
            <a:r>
              <a:rPr lang="en-US" sz="2600" u="sng" dirty="0" smtClean="0">
                <a:effectLst/>
                <a:ea typeface="ＭＳ Ｐゴシック" charset="-128"/>
              </a:rPr>
              <a:t>wanted to escape</a:t>
            </a:r>
            <a:r>
              <a:rPr lang="en-US" sz="2600" dirty="0" smtClean="0">
                <a:effectLst/>
                <a:ea typeface="ＭＳ Ｐゴシック" charset="-128"/>
              </a:rPr>
              <a:t> to the democratic, capitalist West</a:t>
            </a:r>
          </a:p>
          <a:p>
            <a:pPr eaLnBrk="1" hangingPunct="1">
              <a:lnSpc>
                <a:spcPct val="90000"/>
              </a:lnSpc>
              <a:buFont typeface="Calisto MT" charset="0"/>
              <a:buChar char="•"/>
              <a:defRPr/>
            </a:pPr>
            <a:endParaRPr lang="en-US" sz="26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Calisto MT" charset="0"/>
              <a:buChar char="•"/>
              <a:defRPr/>
            </a:pPr>
            <a:r>
              <a:rPr lang="en-US" sz="2600" u="sng" dirty="0" smtClean="0">
                <a:effectLst/>
                <a:ea typeface="ＭＳ Ｐゴシック" charset="-128"/>
              </a:rPr>
              <a:t>Soviets</a:t>
            </a:r>
            <a:r>
              <a:rPr lang="en-US" sz="2600" dirty="0" smtClean="0">
                <a:effectLst/>
                <a:ea typeface="ＭＳ Ｐゴシック" charset="-128"/>
              </a:rPr>
              <a:t> </a:t>
            </a:r>
            <a:r>
              <a:rPr lang="en-US" sz="2600" dirty="0" smtClean="0">
                <a:ea typeface="ＭＳ Ｐゴシック" charset="-128"/>
              </a:rPr>
              <a:t>in East Germany </a:t>
            </a:r>
            <a:r>
              <a:rPr lang="en-US" sz="2600" u="sng" dirty="0" smtClean="0">
                <a:ea typeface="ＭＳ Ｐゴシック" charset="-128"/>
              </a:rPr>
              <a:t>built</a:t>
            </a:r>
            <a:r>
              <a:rPr lang="en-US" sz="2600" dirty="0" smtClean="0">
                <a:ea typeface="ＭＳ Ｐゴシック" charset="-128"/>
              </a:rPr>
              <a:t> the </a:t>
            </a:r>
            <a:r>
              <a:rPr lang="en-US" sz="2600" dirty="0" smtClean="0">
                <a:effectLst/>
                <a:ea typeface="ＭＳ Ｐゴシック" charset="-128"/>
              </a:rPr>
              <a:t>Berlin Wall in 1961</a:t>
            </a:r>
            <a:r>
              <a:rPr lang="en-US" sz="2600" u="sng" dirty="0" smtClean="0">
                <a:effectLst/>
                <a:ea typeface="ＭＳ Ｐゴシック" charset="-128"/>
              </a:rPr>
              <a:t> to stop people from fleeing to West </a:t>
            </a:r>
            <a:r>
              <a:rPr lang="en-US" sz="2600" dirty="0" smtClean="0">
                <a:effectLst/>
                <a:ea typeface="ＭＳ Ｐゴシック" charset="-128"/>
              </a:rPr>
              <a:t>Berlin</a:t>
            </a:r>
            <a:endParaRPr lang="en-US" sz="2600" b="1" u="sng" dirty="0" smtClean="0">
              <a:effectLst/>
              <a:ea typeface="ＭＳ Ｐゴシック" charset="-128"/>
            </a:endParaRPr>
          </a:p>
          <a:p>
            <a:pPr lvl="1">
              <a:buFont typeface="Calisto MT" charset="0"/>
              <a:buChar char="•"/>
              <a:defRPr/>
            </a:pPr>
            <a:r>
              <a:rPr lang="en-US" sz="2200" dirty="0" smtClean="0">
                <a:effectLst/>
                <a:ea typeface="ＭＳ Ｐゴシック" charset="-128"/>
              </a:rPr>
              <a:t>Many killed trying to flee</a:t>
            </a:r>
          </a:p>
          <a:p>
            <a:pPr eaLnBrk="1" hangingPunct="1">
              <a:lnSpc>
                <a:spcPct val="90000"/>
              </a:lnSpc>
              <a:buFont typeface="Calisto MT" charset="0"/>
              <a:buChar char="•"/>
              <a:defRPr/>
            </a:pPr>
            <a:r>
              <a:rPr lang="en-US" sz="2600" u="sng" dirty="0" smtClean="0">
                <a:ea typeface="ＭＳ Ｐゴシック" charset="-128"/>
              </a:rPr>
              <a:t>B</a:t>
            </a:r>
            <a:r>
              <a:rPr lang="en-US" sz="2600" u="sng" dirty="0" smtClean="0">
                <a:effectLst/>
                <a:ea typeface="ＭＳ Ｐゴシック" charset="-128"/>
              </a:rPr>
              <a:t>ecame </a:t>
            </a:r>
            <a:r>
              <a:rPr lang="en-US" sz="2600" dirty="0" smtClean="0">
                <a:effectLst/>
                <a:ea typeface="ＭＳ Ｐゴシック" charset="-128"/>
              </a:rPr>
              <a:t>a universal </a:t>
            </a:r>
            <a:r>
              <a:rPr lang="en-US" sz="2600" b="1" u="sng" dirty="0" smtClean="0">
                <a:effectLst/>
                <a:ea typeface="ＭＳ Ｐゴシック" charset="-128"/>
              </a:rPr>
              <a:t>symbol of the Cold War</a:t>
            </a:r>
          </a:p>
          <a:p>
            <a:pPr lvl="1">
              <a:lnSpc>
                <a:spcPct val="90000"/>
              </a:lnSpc>
              <a:buFont typeface="Calisto MT" charset="0"/>
              <a:buChar char="•"/>
              <a:defRPr/>
            </a:pPr>
            <a:r>
              <a:rPr lang="en-US" sz="2200" b="1" dirty="0" smtClean="0">
                <a:ea typeface="ＭＳ Ｐゴシック" charset="-128"/>
                <a:hlinkClick r:id="rId2"/>
              </a:rPr>
              <a:t>Video link</a:t>
            </a:r>
            <a:endParaRPr lang="en-US" sz="2200" b="1" dirty="0" smtClean="0">
              <a:effectLst/>
              <a:ea typeface="ＭＳ Ｐゴシック" charset="-128"/>
            </a:endParaRPr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" y="3908964"/>
            <a:ext cx="5254681" cy="297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23810"/>
            <a:ext cx="525468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260306.b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16" y="-142097"/>
            <a:ext cx="3489167" cy="23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2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Berlin by satellite - 2013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ast west germany by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52" y="1170432"/>
            <a:ext cx="943725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-76200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The Cold War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371599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Communism (USSR) vs. Democracy (USA)</a:t>
            </a:r>
          </a:p>
          <a:p>
            <a:r>
              <a:rPr lang="en-US" b="1" u="sng" dirty="0" smtClean="0">
                <a:solidFill>
                  <a:schemeClr val="bg2">
                    <a:lumMod val="75000"/>
                  </a:schemeClr>
                </a:solidFill>
              </a:rPr>
              <a:t>Competing Ideologies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50573"/>
              </p:ext>
            </p:extLst>
          </p:nvPr>
        </p:nvGraphicFramePr>
        <p:xfrm>
          <a:off x="15240" y="1856850"/>
          <a:ext cx="9128760" cy="484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8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Western Democracies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Soviet Communism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41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Political System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Citizens </a:t>
                      </a:r>
                      <a:r>
                        <a:rPr lang="en-US" sz="2000" u="sng" dirty="0" smtClean="0"/>
                        <a:t>elect </a:t>
                      </a:r>
                      <a:r>
                        <a:rPr lang="en-US" sz="2000" dirty="0" smtClean="0"/>
                        <a:t>leaders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Citizens have the right to form political parties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USSR – </a:t>
                      </a:r>
                      <a:r>
                        <a:rPr lang="en-US" sz="2000" u="sng" dirty="0" smtClean="0"/>
                        <a:t>dictatorship controlled by Communist</a:t>
                      </a:r>
                      <a:r>
                        <a:rPr lang="en-US" sz="2000" u="sng" baseline="0" dirty="0" smtClean="0"/>
                        <a:t> Party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The only political party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975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Individual Rights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Basic civil rights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Free speech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Freedom</a:t>
                      </a:r>
                      <a:r>
                        <a:rPr lang="en-US" sz="2000" baseline="0" dirty="0" smtClean="0"/>
                        <a:t> of press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 smtClean="0"/>
                        <a:t>Freedom of religion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/>
                        <a:t>Citizens had few rights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/>
                        <a:t>Censorship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/>
                        <a:t>Secret police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/>
                        <a:t>Religion discouraged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941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Economic System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Economic freedom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People &amp; corporations can own land &amp; businesses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Goods &amp; services provided for a profit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No private property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u="sng" dirty="0" smtClean="0"/>
                        <a:t>Govt. controls economy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/>
                        <a:t>State-owned collective farms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3581400" y="12954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87900" y="1192898"/>
            <a:ext cx="4508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</a:rPr>
              <a:t>A major cause of Cold War!</a:t>
            </a:r>
            <a:endParaRPr lang="en-US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IRON CURTAIN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5486400" cy="56007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u="sng" dirty="0" smtClean="0"/>
              <a:t>Imaginary </a:t>
            </a:r>
            <a:r>
              <a:rPr lang="en-US" sz="2400" b="1" u="sng" dirty="0"/>
              <a:t>d</a:t>
            </a:r>
            <a:r>
              <a:rPr lang="en-US" sz="2400" b="1" u="sng" dirty="0" smtClean="0"/>
              <a:t>ivision between democratic Western Europe, and the communist-controlled East</a:t>
            </a:r>
            <a:r>
              <a:rPr lang="en-US" sz="2400" u="sng" dirty="0" smtClean="0"/>
              <a:t>.</a:t>
            </a:r>
          </a:p>
          <a:p>
            <a:pPr lvl="1"/>
            <a:r>
              <a:rPr lang="en-US" sz="2400" dirty="0" smtClean="0"/>
              <a:t>To the right of this line = Communism</a:t>
            </a:r>
          </a:p>
          <a:p>
            <a:pPr lvl="1"/>
            <a:r>
              <a:rPr lang="en-US" sz="2400" dirty="0" smtClean="0"/>
              <a:t>To the left = democracy </a:t>
            </a:r>
          </a:p>
          <a:p>
            <a:pPr eaLnBrk="1" hangingPunct="1"/>
            <a:r>
              <a:rPr lang="en-US" sz="2400" dirty="0" smtClean="0"/>
              <a:t>Life behind the iron curtain:</a:t>
            </a:r>
          </a:p>
          <a:p>
            <a:pPr lvl="1"/>
            <a:r>
              <a:rPr lang="en-US" sz="2400" dirty="0" smtClean="0"/>
              <a:t>Very limited rights</a:t>
            </a:r>
          </a:p>
          <a:p>
            <a:pPr lvl="1"/>
            <a:r>
              <a:rPr lang="en-US" sz="2400" dirty="0" smtClean="0"/>
              <a:t>No free press</a:t>
            </a:r>
          </a:p>
          <a:p>
            <a:pPr lvl="1"/>
            <a:r>
              <a:rPr lang="en-US" sz="2400" dirty="0" smtClean="0"/>
              <a:t>Constant threat of arrest</a:t>
            </a:r>
          </a:p>
          <a:p>
            <a:pPr lvl="1"/>
            <a:r>
              <a:rPr lang="en-US" sz="2400" dirty="0" smtClean="0"/>
              <a:t>Paranoia (esp. during Stalin’s reign until 1953)</a:t>
            </a:r>
          </a:p>
          <a:p>
            <a:pPr lvl="1"/>
            <a:r>
              <a:rPr lang="en-US" sz="2400" dirty="0" smtClean="0"/>
              <a:t>Gulag prison camps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699" t="7981" r="2415" b="4656"/>
          <a:stretch/>
        </p:blipFill>
        <p:spPr bwMode="auto">
          <a:xfrm>
            <a:off x="5486400" y="11430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the iron curt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37819"/>
            <a:ext cx="3680556" cy="2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the iron cur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3814"/>
            <a:ext cx="9297864" cy="60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Trying avoid another war…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1452728"/>
            <a:ext cx="9144000" cy="420624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Many new organizations and alliances were created</a:t>
            </a:r>
          </a:p>
          <a:p>
            <a:r>
              <a:rPr lang="en-US" sz="2600" u="sng" dirty="0" smtClean="0"/>
              <a:t>United Nations</a:t>
            </a:r>
            <a:r>
              <a:rPr lang="en-US" sz="2600" dirty="0" smtClean="0"/>
              <a:t>: replaces the League of Nations; </a:t>
            </a:r>
            <a:r>
              <a:rPr lang="en-US" sz="2600" u="sng" dirty="0" smtClean="0"/>
              <a:t>promotes diplomacy &amp; intervention to avoid war</a:t>
            </a:r>
          </a:p>
          <a:p>
            <a:pPr lvl="1"/>
            <a:r>
              <a:rPr lang="en-US" sz="2400" dirty="0" smtClean="0"/>
              <a:t>Creates the state of Israel (1947), starting an ongoing conflict between Arab Palestinians &amp; Israeli Jews</a:t>
            </a:r>
            <a:endParaRPr lang="en-US" sz="2400" dirty="0"/>
          </a:p>
        </p:txBody>
      </p:sp>
      <p:pic>
        <p:nvPicPr>
          <p:cNvPr id="4" name="Picture 8" descr="http://www.un.org/depts/dhl/maplib/images_maplib/unflag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t="11887" r="20754" b="13963"/>
          <a:stretch/>
        </p:blipFill>
        <p:spPr bwMode="auto">
          <a:xfrm>
            <a:off x="8521991" y="2094125"/>
            <a:ext cx="480495" cy="4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000" y="3555848"/>
            <a:ext cx="4336143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NATO: North Atlantic Treaty Organization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 defensive military alliance of 10 Western European nations, Canada, and the US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Formed in 1955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Not communist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Other countries joined later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4666343" y="3545578"/>
            <a:ext cx="4336143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Warsaw 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 defensive military alliance formed by the Soviet Union &amp; 7 Eastern European countries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Formed in 1955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ommunist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052" name="Picture 4" descr="Image result for warsaw pa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65" y="5342217"/>
            <a:ext cx="1271097" cy="15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14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-411163"/>
            <a:ext cx="7772400" cy="1508126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RACE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31838"/>
            <a:ext cx="9147175" cy="42068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600" b="1" u="sng" dirty="0" smtClean="0"/>
              <a:t>USA &amp; USSR each develop more destructive weapons, like ICBMs</a:t>
            </a:r>
          </a:p>
          <a:p>
            <a:pPr marL="0" lvl="1" indent="0">
              <a:buNone/>
              <a:defRPr/>
            </a:pPr>
            <a:r>
              <a:rPr lang="en-US" sz="2600" b="1" dirty="0" smtClean="0"/>
              <a:t>	ICBMs  =intercontinental </a:t>
            </a:r>
            <a:r>
              <a:rPr lang="en-US" sz="2600" b="1" dirty="0"/>
              <a:t>ballistic </a:t>
            </a:r>
            <a:r>
              <a:rPr lang="en-US" sz="2600" b="1" dirty="0" smtClean="0"/>
              <a:t>missiles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2600" b="1" u="sng" dirty="0"/>
              <a:t>Nuclear proliferation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n-US" sz="2600" u="sng" dirty="0">
                <a:sym typeface="Wingdings" panose="05000000000000000000" pitchFamily="2" charset="2"/>
              </a:rPr>
              <a:t>spread of nuclear weapons </a:t>
            </a:r>
            <a:r>
              <a:rPr lang="en-US" sz="2600" dirty="0">
                <a:sym typeface="Wingdings" panose="05000000000000000000" pitchFamily="2" charset="2"/>
              </a:rPr>
              <a:t>(tech/info/materials) to nations not recognized as a weapon state</a:t>
            </a:r>
            <a:endParaRPr lang="en-US" sz="2600" b="1" u="sng" dirty="0"/>
          </a:p>
          <a:p>
            <a:pPr marL="742950" lvl="2" indent="-342900">
              <a:buFont typeface="Calibri" pitchFamily="34" charset="0"/>
              <a:buChar char="—"/>
              <a:defRPr/>
            </a:pPr>
            <a:r>
              <a:rPr lang="en-US" sz="2600" b="1" dirty="0"/>
              <a:t>Deterrents</a:t>
            </a:r>
          </a:p>
          <a:p>
            <a:pPr marL="742950" lvl="2" indent="-342900">
              <a:buFont typeface="Calibri" pitchFamily="34" charset="0"/>
              <a:buChar char="—"/>
              <a:defRPr/>
            </a:pPr>
            <a:r>
              <a:rPr lang="en-US" sz="2600" b="1" dirty="0" smtClean="0"/>
              <a:t>MAD: Mutually Assured Destruction</a:t>
            </a:r>
            <a:endParaRPr lang="en-US" sz="2600" b="1" dirty="0"/>
          </a:p>
          <a:p>
            <a:pPr marL="1008126" lvl="3" indent="-342900">
              <a:buFont typeface="Calibri" pitchFamily="34" charset="0"/>
              <a:buChar char="—"/>
              <a:defRPr/>
            </a:pPr>
            <a:r>
              <a:rPr lang="en-US" sz="2600" b="1" dirty="0">
                <a:hlinkClick r:id="rId3"/>
              </a:rPr>
              <a:t>Link: </a:t>
            </a:r>
            <a:r>
              <a:rPr lang="en-US" sz="2600" b="1" dirty="0"/>
              <a:t>all nuclear </a:t>
            </a:r>
            <a:r>
              <a:rPr lang="en-US" sz="2600" b="1" dirty="0" smtClean="0"/>
              <a:t>explosions</a:t>
            </a:r>
            <a:endParaRPr lang="en-US" sz="2600" b="1" dirty="0"/>
          </a:p>
          <a:p>
            <a:endParaRPr lang="en-US" sz="2600" dirty="0"/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sz="2600" b="1" dirty="0" smtClean="0"/>
          </a:p>
        </p:txBody>
      </p:sp>
      <p:pic>
        <p:nvPicPr>
          <p:cNvPr id="12290" name="Picture 2" descr="http://cdn.thedailybeast.com/content/dailybeast/articles/2015/01/28/348-billion-in-nukes-ain-t-enough-the-air-force-wants-new-icbms-too/jcr:content/image.crop.800.500.jpg/47414840.cach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32918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2.bp.blogspot.com/-QjhkmZz5kqA/VmUjca7P8HI/AAAAAAAAH7w/NUzUt3EFyK0/s1600/the_cold_war_soviet_union_usa_ussr_%255BR%255D%2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4294536"/>
            <a:ext cx="5547360" cy="23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ytimg.com/vi/MqPDzJLpxgM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4726"/>
            <a:ext cx="2819400" cy="14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cold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32" y="1792936"/>
            <a:ext cx="7772400" cy="420624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1945-1990</a:t>
            </a:r>
          </a:p>
          <a:p>
            <a:r>
              <a:rPr lang="en-US" sz="2600" dirty="0"/>
              <a:t>P</a:t>
            </a:r>
            <a:r>
              <a:rPr lang="en-US" sz="2600" dirty="0" smtClean="0"/>
              <a:t>olitical </a:t>
            </a:r>
            <a:r>
              <a:rPr lang="en-US" sz="2600" dirty="0"/>
              <a:t>hostility between </a:t>
            </a:r>
            <a:r>
              <a:rPr lang="en-US" sz="2600" dirty="0" smtClean="0"/>
              <a:t>the (communist) Soviet Union and (capitalist, democratic) United States</a:t>
            </a:r>
          </a:p>
          <a:p>
            <a:r>
              <a:rPr lang="en-US" sz="2600" dirty="0"/>
              <a:t>C</a:t>
            </a:r>
            <a:r>
              <a:rPr lang="en-US" sz="2600" dirty="0" smtClean="0"/>
              <a:t>haracterized </a:t>
            </a:r>
            <a:r>
              <a:rPr lang="en-US" sz="2600" dirty="0"/>
              <a:t>by threats, propaganda, and </a:t>
            </a:r>
            <a:r>
              <a:rPr lang="en-US" sz="2600" dirty="0" smtClean="0"/>
              <a:t>proxy wars</a:t>
            </a:r>
          </a:p>
          <a:p>
            <a:r>
              <a:rPr lang="en-US" sz="2600" dirty="0" smtClean="0"/>
              <a:t>Not actual physical fighting or warfare</a:t>
            </a:r>
            <a:endParaRPr lang="en-US" sz="2600" dirty="0"/>
          </a:p>
        </p:txBody>
      </p:sp>
      <p:sp>
        <p:nvSpPr>
          <p:cNvPr id="4" name="AutoShape 2" descr="Image result for us vs uss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314169" cy="28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83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8077200" cy="59436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b="1" u="sng" dirty="0" smtClean="0"/>
              <a:t>Who will be the first to reach the moon?</a:t>
            </a:r>
            <a:endParaRPr lang="en-US" sz="2800" b="1" u="sng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800" b="1" dirty="0"/>
              <a:t>Sputnik – </a:t>
            </a:r>
            <a:r>
              <a:rPr lang="en-US" sz="2800" b="1" dirty="0" smtClean="0"/>
              <a:t>USSR (1957)</a:t>
            </a:r>
            <a:endParaRPr lang="en-US" sz="2800" b="1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800" b="1" dirty="0"/>
              <a:t>Apollo moon landing – </a:t>
            </a:r>
            <a:r>
              <a:rPr lang="en-US" sz="2800" b="1" dirty="0" smtClean="0"/>
              <a:t>USA (1969)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800" b="1" dirty="0" smtClean="0">
                <a:hlinkClick r:id="rId3"/>
              </a:rPr>
              <a:t>Video clip</a:t>
            </a:r>
            <a:r>
              <a:rPr lang="en-US" sz="2800" b="1" dirty="0" smtClean="0"/>
              <a:t>: Space Race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u="sng" dirty="0" smtClean="0"/>
              <a:t>Nuclear </a:t>
            </a:r>
            <a:r>
              <a:rPr lang="en-US" sz="2800" b="1" u="sng" dirty="0"/>
              <a:t>Non-Proliferation Treaty </a:t>
            </a:r>
            <a:r>
              <a:rPr lang="en-US" sz="2800" b="1" u="sng" dirty="0" smtClean="0"/>
              <a:t>– 1968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u="sng" dirty="0" smtClean="0"/>
              <a:t>Objective: prevent </a:t>
            </a:r>
            <a:r>
              <a:rPr lang="en-US" sz="2800" b="1" u="sng" dirty="0"/>
              <a:t>the spread of </a:t>
            </a:r>
            <a:r>
              <a:rPr lang="en-US" sz="2800" b="1" u="sng" dirty="0">
                <a:hlinkClick r:id="rId4" tooltip="Nuclear weapon"/>
              </a:rPr>
              <a:t>nuclear weapons</a:t>
            </a:r>
            <a:r>
              <a:rPr lang="en-US" sz="2800" b="1" u="sng" dirty="0"/>
              <a:t> </a:t>
            </a:r>
            <a:r>
              <a:rPr lang="en-US" sz="2800" b="1" dirty="0"/>
              <a:t>and weapons </a:t>
            </a:r>
            <a:r>
              <a:rPr lang="en-US" sz="2800" b="1" dirty="0" smtClean="0"/>
              <a:t>technology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800" b="1" dirty="0" smtClean="0"/>
              <a:t>Limits nuclear capabilities to China, Russia, US 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RACE</a:t>
            </a:r>
            <a:endParaRPr lang="en-US" dirty="0"/>
          </a:p>
        </p:txBody>
      </p:sp>
      <p:pic>
        <p:nvPicPr>
          <p:cNvPr id="6146" name="Picture 2" descr="https://upload.wikimedia.org/wikipedia/commons/b/be/Sputnik_a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44" y="1"/>
            <a:ext cx="1860776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istorymartinez.files.wordpress.com/2010/10/space-ra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60" y="424927"/>
            <a:ext cx="1701300" cy="1354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asa.gov/sites/default/files/images/nasaLogo-570x4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6090"/>
            <a:ext cx="2194560" cy="17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785" y="1674289"/>
            <a:ext cx="2033136" cy="187904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0320"/>
            <a:ext cx="7772400" cy="1737360"/>
          </a:xfrm>
        </p:spPr>
        <p:txBody>
          <a:bodyPr/>
          <a:lstStyle/>
          <a:p>
            <a:r>
              <a:rPr lang="en-US" dirty="0" smtClean="0"/>
              <a:t>Unit 10 – key People</a:t>
            </a:r>
            <a:endParaRPr lang="en-US" dirty="0"/>
          </a:p>
        </p:txBody>
      </p:sp>
      <p:pic>
        <p:nvPicPr>
          <p:cNvPr id="2054" name="Picture 6" descr="http://img.timeinc.net/time/daily/2011/1102/360_reagan_lede_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20426"/>
            <a:ext cx="364999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o Ze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04825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upload.wikimedia.org/wikipedia/commons/8/80/Chiang_Kai-shek_enhanc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334" y="0"/>
            <a:ext cx="199340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img.interia.pl/encyklopedia/nimg/gorba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539" y="4320426"/>
            <a:ext cx="21336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://ih.constantcontact.com/fs159/1105232878197/img/10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55" y="4297680"/>
            <a:ext cx="1883084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frontpagemag.com/wp-content/uploads/2011/04/macarthur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4320426"/>
            <a:ext cx="233441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ndfsk.dyndns.org/kuguk8/pym/Nr0403-5/H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38" y="0"/>
            <a:ext cx="218167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www.nndb.com/people/632/000092356/ho-chi-minh-1-size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43" y="0"/>
            <a:ext cx="177382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media-1.web.britannica.com/eb-media/98/8698-004-7DE29C5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0"/>
            <a:ext cx="17363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" y="1981200"/>
            <a:ext cx="8763781" cy="420624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Who: </a:t>
            </a:r>
            <a:r>
              <a:rPr lang="en-US" sz="3000" dirty="0" smtClean="0"/>
              <a:t>what is their role &amp; where are they from?</a:t>
            </a:r>
          </a:p>
          <a:p>
            <a:endParaRPr lang="en-US" sz="3000" dirty="0" smtClean="0"/>
          </a:p>
          <a:p>
            <a:r>
              <a:rPr lang="en-US" sz="3000" b="1" dirty="0" smtClean="0"/>
              <a:t>Significance</a:t>
            </a:r>
            <a:r>
              <a:rPr lang="en-US" sz="3000" dirty="0" smtClean="0"/>
              <a:t>: what are 2+ things </a:t>
            </a:r>
            <a:r>
              <a:rPr lang="en-US" sz="3000" b="1" u="sng" dirty="0" smtClean="0"/>
              <a:t>of importance that </a:t>
            </a:r>
            <a:r>
              <a:rPr lang="en-US" sz="3000" dirty="0" smtClean="0"/>
              <a:t>they did?</a:t>
            </a:r>
          </a:p>
          <a:p>
            <a:pPr lvl="1"/>
            <a:r>
              <a:rPr lang="en-US" sz="3000" dirty="0" smtClean="0"/>
              <a:t>Do not repeat who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61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Who? 32</a:t>
            </a:r>
            <a:r>
              <a:rPr lang="en-US" sz="3300" baseline="30000" dirty="0" smtClean="0"/>
              <a:t>nd</a:t>
            </a:r>
            <a:r>
              <a:rPr lang="en-US" sz="3300" dirty="0" smtClean="0"/>
              <a:t> president</a:t>
            </a:r>
          </a:p>
          <a:p>
            <a:r>
              <a:rPr lang="en-US" sz="3300" dirty="0" smtClean="0"/>
              <a:t>Significance: Successor of Roosevelt</a:t>
            </a:r>
          </a:p>
          <a:p>
            <a:endParaRPr lang="en-US" sz="3300" dirty="0"/>
          </a:p>
          <a:p>
            <a:endParaRPr lang="en-US" sz="3300" dirty="0" smtClean="0"/>
          </a:p>
          <a:p>
            <a:r>
              <a:rPr lang="en-US" sz="3300" dirty="0" smtClean="0"/>
              <a:t>Who? Journalist and statesman</a:t>
            </a:r>
          </a:p>
          <a:p>
            <a:r>
              <a:rPr lang="en-US" sz="3300" dirty="0" smtClean="0"/>
              <a:t>Significance: helped fascist Germany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1225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067" y="381000"/>
            <a:ext cx="8229600" cy="1143000"/>
          </a:xfrm>
        </p:spPr>
        <p:txBody>
          <a:bodyPr/>
          <a:lstStyle/>
          <a:p>
            <a:r>
              <a:rPr lang="en-US" b="1" dirty="0"/>
              <a:t>Mao Zedong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008" y="1905000"/>
            <a:ext cx="5696267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Who?</a:t>
            </a:r>
          </a:p>
          <a:p>
            <a:r>
              <a:rPr lang="en-US" sz="3000" dirty="0" smtClean="0"/>
              <a:t>Chinese Communist leader</a:t>
            </a:r>
          </a:p>
          <a:p>
            <a:pPr marL="0" indent="0">
              <a:buNone/>
            </a:pPr>
            <a:r>
              <a:rPr lang="en-US" sz="3000" dirty="0" smtClean="0"/>
              <a:t>Significance?</a:t>
            </a:r>
          </a:p>
          <a:p>
            <a:r>
              <a:rPr lang="en-US" sz="3000" dirty="0" smtClean="0"/>
              <a:t>Led China’s communist revolution, oversaw the Great Leap Forward &amp; Cultural Revolution</a:t>
            </a:r>
          </a:p>
          <a:p>
            <a:r>
              <a:rPr lang="en-US" sz="3000" dirty="0"/>
              <a:t>C</a:t>
            </a:r>
            <a:r>
              <a:rPr lang="en-US" sz="3000" dirty="0" smtClean="0"/>
              <a:t>hairman (chief of state) of the People’s Republic of China from 1949 to 1959.</a:t>
            </a:r>
          </a:p>
          <a:p>
            <a:endParaRPr lang="en-US" sz="3000" dirty="0" smtClean="0"/>
          </a:p>
          <a:p>
            <a:endParaRPr lang="en-US" sz="3000" dirty="0"/>
          </a:p>
        </p:txBody>
      </p:sp>
      <p:pic>
        <p:nvPicPr>
          <p:cNvPr id="1026" name="Picture 2" descr="Mao Ze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524000"/>
            <a:ext cx="286512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33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Mikhail Gorbachev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828800"/>
            <a:ext cx="6385258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Who: </a:t>
            </a:r>
          </a:p>
          <a:p>
            <a:r>
              <a:rPr lang="en-US" sz="2800" dirty="0" smtClean="0"/>
              <a:t>Appointed General Secretary of the Communist Party in 1985, became the President of the Soviet Union in 1990</a:t>
            </a:r>
          </a:p>
          <a:p>
            <a:endParaRPr lang="en-US" sz="2800" b="0" dirty="0" smtClean="0">
              <a:effectLst/>
            </a:endParaRPr>
          </a:p>
          <a:p>
            <a:pPr marL="0" indent="0">
              <a:buNone/>
            </a:pPr>
            <a:r>
              <a:rPr lang="en-US" sz="2800" dirty="0" smtClean="0"/>
              <a:t>Significance: </a:t>
            </a:r>
          </a:p>
          <a:p>
            <a:r>
              <a:rPr lang="en-US" sz="2800" dirty="0" smtClean="0"/>
              <a:t>Attempted to reform the USSR </a:t>
            </a:r>
          </a:p>
          <a:p>
            <a:r>
              <a:rPr lang="en-US" sz="2800" dirty="0" smtClean="0"/>
              <a:t>Worked for détente- a better relationships between USSR &amp; the West 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elped bring an end to the Cold War. </a:t>
            </a:r>
            <a:endParaRPr lang="en-US" sz="2800" dirty="0"/>
          </a:p>
        </p:txBody>
      </p:sp>
      <p:pic>
        <p:nvPicPr>
          <p:cNvPr id="6" name="Picture 2" descr="http://img.interia.pl/encyklopedia/nimg/gorba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1" y="3200400"/>
            <a:ext cx="196849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orbach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" y="228600"/>
            <a:ext cx="2095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4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Up: Containment Mini-q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9144000" cy="4607864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Turn in when </a:t>
            </a:r>
            <a:r>
              <a:rPr lang="en-US" sz="3300" dirty="0" smtClean="0"/>
              <a:t>completed! Work </a:t>
            </a:r>
            <a:r>
              <a:rPr lang="en-US" sz="3300" dirty="0"/>
              <a:t>on your IDs after </a:t>
            </a:r>
            <a:endParaRPr lang="en-US" sz="33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3300" dirty="0" smtClean="0"/>
              <a:t>MINI Q TIPS:</a:t>
            </a:r>
          </a:p>
          <a:p>
            <a:r>
              <a:rPr lang="en-US" sz="3300" dirty="0" smtClean="0"/>
              <a:t>Read ALL the information provided for each &amp; the blue paper</a:t>
            </a:r>
          </a:p>
          <a:p>
            <a:endParaRPr lang="en-US" sz="400" dirty="0" smtClean="0"/>
          </a:p>
          <a:p>
            <a:r>
              <a:rPr lang="en-US" sz="3300" dirty="0" smtClean="0"/>
              <a:t>Containment: It tells you what Containment is on your blue reading!</a:t>
            </a:r>
            <a:endParaRPr lang="en-US" sz="3300" dirty="0"/>
          </a:p>
          <a:p>
            <a:r>
              <a:rPr lang="en-US" sz="3300" u="sng" dirty="0" smtClean="0"/>
              <a:t>Quarantine: </a:t>
            </a:r>
            <a:r>
              <a:rPr lang="en-US" sz="3300" dirty="0" smtClean="0"/>
              <a:t>i</a:t>
            </a:r>
            <a:r>
              <a:rPr lang="en-US" sz="3600" dirty="0" smtClean="0"/>
              <a:t>solation </a:t>
            </a:r>
            <a:r>
              <a:rPr lang="en-US" sz="3600" dirty="0"/>
              <a:t>of people, animals, or things </a:t>
            </a:r>
            <a:r>
              <a:rPr lang="en-US" sz="3600" dirty="0" smtClean="0"/>
              <a:t>out </a:t>
            </a:r>
            <a:r>
              <a:rPr lang="en-US" sz="3600" dirty="0"/>
              <a:t>of a certain area to prevent the spread </a:t>
            </a:r>
            <a:r>
              <a:rPr lang="en-US" sz="3600" dirty="0" smtClean="0"/>
              <a:t>of something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187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5528" y="2133600"/>
            <a:ext cx="8611381" cy="4206240"/>
          </a:xfrm>
        </p:spPr>
        <p:txBody>
          <a:bodyPr>
            <a:normAutofit/>
          </a:bodyPr>
          <a:lstStyle/>
          <a:p>
            <a:pPr marL="578358" indent="-514350">
              <a:buFont typeface="+mj-lt"/>
              <a:buAutoNum type="arabicPeriod"/>
            </a:pPr>
            <a:r>
              <a:rPr lang="en-US" sz="2600" dirty="0" smtClean="0"/>
              <a:t>What caused the Berlin Airlift?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600" dirty="0" smtClean="0"/>
              <a:t>Explain the policy of containment.</a:t>
            </a:r>
          </a:p>
          <a:p>
            <a:pPr marL="578358" indent="-514350">
              <a:buFont typeface="+mj-lt"/>
              <a:buAutoNum type="arabicPeriod"/>
            </a:pPr>
            <a:r>
              <a:rPr lang="en-US" sz="2600" dirty="0" smtClean="0"/>
              <a:t>What are 2 effects of the Cold War that impact us today? </a:t>
            </a:r>
          </a:p>
          <a:p>
            <a:pPr marL="438912" lvl="1" indent="0">
              <a:buNone/>
            </a:pPr>
            <a:r>
              <a:rPr lang="en-US" sz="2600" i="1" dirty="0" smtClean="0"/>
              <a:t>Think about what is happening in today’s world, how we interact with countries that were involved in the Cold War, weapons, etc…</a:t>
            </a:r>
          </a:p>
          <a:p>
            <a:pPr marL="578358" indent="-514350">
              <a:buFont typeface="+mj-lt"/>
              <a:buAutoNum type="arabicPeriod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49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events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Division of Germany</a:t>
            </a:r>
          </a:p>
          <a:p>
            <a:r>
              <a:rPr lang="en-US" dirty="0" smtClean="0"/>
              <a:t>Building of Berlin Wall</a:t>
            </a:r>
          </a:p>
          <a:p>
            <a:r>
              <a:rPr lang="en-US" dirty="0" smtClean="0"/>
              <a:t>Korean War</a:t>
            </a:r>
          </a:p>
          <a:p>
            <a:r>
              <a:rPr lang="en-US" dirty="0" smtClean="0"/>
              <a:t>Arms War</a:t>
            </a:r>
          </a:p>
          <a:p>
            <a:r>
              <a:rPr lang="en-US" dirty="0" smtClean="0"/>
              <a:t>Vietnam War</a:t>
            </a:r>
          </a:p>
          <a:p>
            <a:r>
              <a:rPr lang="en-US" dirty="0" smtClean="0"/>
              <a:t>Space Race</a:t>
            </a:r>
          </a:p>
          <a:p>
            <a:r>
              <a:rPr lang="en-US" dirty="0" smtClean="0"/>
              <a:t>Period of detente</a:t>
            </a:r>
          </a:p>
          <a:p>
            <a:r>
              <a:rPr lang="en-US" dirty="0" smtClean="0"/>
              <a:t>Soviet Invasion of Afghanistan</a:t>
            </a:r>
          </a:p>
          <a:p>
            <a:r>
              <a:rPr lang="en-US" dirty="0" smtClean="0"/>
              <a:t>Glasnost &amp; perestroika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5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93" y="30843"/>
            <a:ext cx="7772400" cy="1508760"/>
          </a:xfrm>
        </p:spPr>
        <p:txBody>
          <a:bodyPr/>
          <a:lstStyle/>
          <a:p>
            <a:r>
              <a:rPr lang="en-US" dirty="0" smtClean="0"/>
              <a:t>1945: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828800"/>
            <a:ext cx="65532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Stalin in power</a:t>
            </a:r>
          </a:p>
          <a:p>
            <a:r>
              <a:rPr lang="en-US" sz="2800" dirty="0" smtClean="0"/>
              <a:t>Estimated 26 million Soviet citizens died in WWII</a:t>
            </a:r>
          </a:p>
          <a:p>
            <a:pPr lvl="1"/>
            <a:r>
              <a:rPr lang="en-US" sz="2600" dirty="0" smtClean="0"/>
              <a:t>11 million soldiers; 15 million civilians</a:t>
            </a:r>
          </a:p>
          <a:p>
            <a:r>
              <a:rPr lang="en-US" sz="2800" dirty="0" smtClean="0"/>
              <a:t>Stalin imprisoning &amp; executing enemies or suspected enemies</a:t>
            </a:r>
          </a:p>
          <a:p>
            <a:pPr lvl="1"/>
            <a:r>
              <a:rPr lang="en-US" sz="2600" dirty="0" smtClean="0"/>
              <a:t>Secret police everywhere</a:t>
            </a:r>
          </a:p>
          <a:p>
            <a:r>
              <a:rPr lang="en-US" sz="2800" dirty="0" smtClean="0"/>
              <a:t>Forced industrialization, collectivization, etc.</a:t>
            </a:r>
          </a:p>
          <a:p>
            <a:r>
              <a:rPr lang="en-US" sz="2800" dirty="0" smtClean="0"/>
              <a:t>Citizens unable to travel the West</a:t>
            </a:r>
          </a:p>
          <a:p>
            <a:r>
              <a:rPr lang="en-US" sz="2800" dirty="0" smtClean="0"/>
              <a:t>Forcing small ethnic groups to Siberia &amp; exile</a:t>
            </a:r>
          </a:p>
          <a:p>
            <a:r>
              <a:rPr lang="en-US" sz="2800" dirty="0" smtClean="0"/>
              <a:t>Daily life difficult &amp; dangerous for many</a:t>
            </a:r>
          </a:p>
          <a:p>
            <a:r>
              <a:rPr lang="en-US" sz="2800" dirty="0" smtClean="0"/>
              <a:t>Taking over parts of Eastern Europe &amp; spreading communism, setting up satellite states</a:t>
            </a:r>
            <a:endParaRPr lang="en-US" sz="2800" dirty="0"/>
          </a:p>
        </p:txBody>
      </p:sp>
      <p:pic>
        <p:nvPicPr>
          <p:cNvPr id="1026" name="Picture 2" descr="Image result for soviet union secret po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8100"/>
            <a:ext cx="2476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ussr expans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62" y="3072327"/>
            <a:ext cx="2164662" cy="319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319659"/>
            <a:ext cx="5748338" cy="1399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USSR Goals: The Cold </a:t>
            </a:r>
            <a:r>
              <a:rPr lang="en-US" sz="5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en-US" sz="5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52412" y="1862139"/>
            <a:ext cx="8534400" cy="518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u="sng" dirty="0" smtClean="0"/>
              <a:t>Spread communism </a:t>
            </a:r>
            <a:r>
              <a:rPr lang="en-US" sz="2800" dirty="0" smtClean="0"/>
              <a:t>in other countries to lead a </a:t>
            </a:r>
            <a:r>
              <a:rPr lang="en-US" sz="2800" u="sng" dirty="0" smtClean="0"/>
              <a:t>worldwide proletariat revolution</a:t>
            </a:r>
          </a:p>
          <a:p>
            <a:pPr eaLnBrk="1" hangingPunct="1"/>
            <a:r>
              <a:rPr lang="en-US" sz="2800" b="1" u="sng" dirty="0"/>
              <a:t>C</a:t>
            </a:r>
            <a:r>
              <a:rPr lang="en-US" sz="2800" b="1" u="sng" dirty="0" smtClean="0"/>
              <a:t>ontrol Eastern Europe</a:t>
            </a:r>
          </a:p>
          <a:p>
            <a:pPr lvl="1"/>
            <a:r>
              <a:rPr lang="en-US" sz="2400" dirty="0" smtClean="0"/>
              <a:t>Control (politically and economically) Eastern Europe to keep the US/capitalists from gaining too much power in Europe</a:t>
            </a:r>
          </a:p>
          <a:p>
            <a:pPr eaLnBrk="1" hangingPunct="1"/>
            <a:r>
              <a:rPr lang="en-US" sz="2800" b="1" dirty="0" smtClean="0"/>
              <a:t>Defeat the US in an arms &amp; space race</a:t>
            </a:r>
          </a:p>
          <a:p>
            <a:pPr eaLnBrk="1" hangingPunct="1"/>
            <a:r>
              <a:rPr lang="en-US" sz="2800" b="1" dirty="0" smtClean="0"/>
              <a:t>Keep Germany divided </a:t>
            </a:r>
            <a:r>
              <a:rPr lang="en-US" sz="2800" b="1" dirty="0"/>
              <a:t>	</a:t>
            </a:r>
            <a:endParaRPr lang="en-US" sz="2800" b="1" dirty="0" smtClean="0"/>
          </a:p>
          <a:p>
            <a:pPr marL="411480" lvl="2">
              <a:spcBef>
                <a:spcPts val="1200"/>
              </a:spcBef>
              <a:spcAft>
                <a:spcPts val="200"/>
              </a:spcAft>
            </a:pPr>
            <a:r>
              <a:rPr lang="en-US" sz="2400" u="sng" dirty="0"/>
              <a:t>Wants a </a:t>
            </a:r>
            <a:r>
              <a:rPr lang="en-US" sz="2400" b="1" u="sng" dirty="0"/>
              <a:t>buffer zone as protection </a:t>
            </a:r>
            <a:r>
              <a:rPr lang="en-US" sz="2400" u="sng" dirty="0"/>
              <a:t>against aggression from the west (buffer = Germany)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4100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381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93" y="30843"/>
            <a:ext cx="7772400" cy="1508760"/>
          </a:xfrm>
        </p:spPr>
        <p:txBody>
          <a:bodyPr/>
          <a:lstStyle/>
          <a:p>
            <a:r>
              <a:rPr lang="en-US" dirty="0" smtClean="0"/>
              <a:t>1945: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64" y="1539602"/>
            <a:ext cx="6553200" cy="5013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Many soldiers returning home from both fronts of WWII</a:t>
            </a:r>
          </a:p>
          <a:p>
            <a:r>
              <a:rPr lang="en-US" sz="2800" dirty="0" smtClean="0"/>
              <a:t>Baby boom</a:t>
            </a:r>
          </a:p>
          <a:p>
            <a:r>
              <a:rPr lang="en-US" sz="2800" dirty="0" smtClean="0"/>
              <a:t>Creates the Marshall Plan: plan to loan money to Europe to help it quickly rebuild</a:t>
            </a:r>
          </a:p>
          <a:p>
            <a:r>
              <a:rPr lang="en-US" sz="2800" dirty="0" smtClean="0"/>
              <a:t>Concerned about communism spreading beyond the USSR</a:t>
            </a:r>
          </a:p>
          <a:p>
            <a:r>
              <a:rPr lang="en-US" sz="2800" dirty="0" smtClean="0"/>
              <a:t>Economy transitioning away from wartime back to normal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21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4" y="329184"/>
            <a:ext cx="8229600" cy="13990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cold war:</a:t>
            </a:r>
            <a:b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GOALS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-47356" y="1859871"/>
            <a:ext cx="8886556" cy="5791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500" b="1" u="sng" dirty="0" smtClean="0"/>
              <a:t>Containment: plan to stop the spread of communism</a:t>
            </a:r>
            <a:endParaRPr lang="en-US" sz="25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500" b="1" u="sng" dirty="0" smtClean="0"/>
              <a:t>Marshall Plan: US gave $$ billions to rebuild economies </a:t>
            </a:r>
            <a:r>
              <a:rPr lang="en-US" sz="2500" u="sng" dirty="0" smtClean="0"/>
              <a:t>of Western European</a:t>
            </a:r>
            <a:r>
              <a:rPr lang="en-US" sz="2500" dirty="0" smtClean="0"/>
              <a:t> nations </a:t>
            </a:r>
            <a:endParaRPr lang="en-US" sz="2500" b="1" dirty="0" smtClean="0"/>
          </a:p>
          <a:p>
            <a:pPr lvl="2"/>
            <a:r>
              <a:rPr lang="en-US" sz="2500" b="1" dirty="0" smtClean="0"/>
              <a:t>Build trade </a:t>
            </a:r>
            <a:r>
              <a:rPr lang="en-US" sz="2500" b="1" dirty="0"/>
              <a:t>partnerships </a:t>
            </a:r>
            <a:r>
              <a:rPr lang="en-US" sz="2500" dirty="0"/>
              <a:t>for </a:t>
            </a:r>
            <a:r>
              <a:rPr lang="en-US" sz="2500" dirty="0" smtClean="0"/>
              <a:t>US</a:t>
            </a:r>
          </a:p>
          <a:p>
            <a:pPr lvl="2"/>
            <a:r>
              <a:rPr lang="en-US" sz="2500" b="1" dirty="0" smtClean="0"/>
              <a:t>Gain </a:t>
            </a:r>
            <a:r>
              <a:rPr lang="en-US" sz="2500" b="1" dirty="0"/>
              <a:t>access </a:t>
            </a:r>
            <a:r>
              <a:rPr lang="en-US" sz="2500" b="1" dirty="0" smtClean="0"/>
              <a:t>to raw </a:t>
            </a:r>
            <a:r>
              <a:rPr lang="en-US" sz="2500" b="1" dirty="0"/>
              <a:t>materials </a:t>
            </a:r>
            <a:r>
              <a:rPr lang="en-US" sz="2500" dirty="0"/>
              <a:t>available in eastern </a:t>
            </a:r>
            <a:r>
              <a:rPr lang="en-US" sz="2500" dirty="0" smtClean="0"/>
              <a:t>markets</a:t>
            </a:r>
            <a:endParaRPr lang="en-US" sz="2500" dirty="0"/>
          </a:p>
          <a:p>
            <a:pPr eaLnBrk="1" hangingPunct="1"/>
            <a:r>
              <a:rPr lang="en-US" sz="2500" b="1" u="sng" dirty="0" smtClean="0"/>
              <a:t>Defeat the USSR in the arms &amp; space races</a:t>
            </a:r>
          </a:p>
          <a:p>
            <a:pPr marL="182880" lvl="1">
              <a:spcBef>
                <a:spcPts val="1200"/>
              </a:spcBef>
              <a:spcAft>
                <a:spcPts val="200"/>
              </a:spcAft>
            </a:pPr>
            <a:r>
              <a:rPr lang="en-US" sz="2500" b="1" u="sng" dirty="0"/>
              <a:t>Win proxy wars against the </a:t>
            </a:r>
            <a:r>
              <a:rPr lang="en-US" sz="2500" b="1" u="sng" dirty="0" smtClean="0"/>
              <a:t>USSR</a:t>
            </a:r>
          </a:p>
          <a:p>
            <a:pPr eaLnBrk="1" hangingPunct="1"/>
            <a:r>
              <a:rPr lang="en-US" sz="2500" b="1" u="sng" dirty="0" smtClean="0"/>
              <a:t>Encourage democracy </a:t>
            </a:r>
            <a:r>
              <a:rPr lang="en-US" sz="2500" dirty="0" smtClean="0"/>
              <a:t>in other countries to </a:t>
            </a:r>
            <a:r>
              <a:rPr lang="en-US" sz="2500" b="1" u="sng" dirty="0" smtClean="0"/>
              <a:t>prevent the spread of communism</a:t>
            </a:r>
          </a:p>
        </p:txBody>
      </p:sp>
      <p:pic>
        <p:nvPicPr>
          <p:cNvPr id="6146" name="Picture 2" descr="https://upload.wikimedia.org/wikipedia/commons/b/b3/Marshall_Plan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136" y="304800"/>
            <a:ext cx="738877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arshall p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70" y="475127"/>
            <a:ext cx="1776498" cy="11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93" y="30843"/>
            <a:ext cx="7772400" cy="1508760"/>
          </a:xfrm>
        </p:spPr>
        <p:txBody>
          <a:bodyPr/>
          <a:lstStyle/>
          <a:p>
            <a:r>
              <a:rPr lang="en-US" dirty="0" smtClean="0"/>
              <a:t>1945: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11680"/>
            <a:ext cx="6553200" cy="461772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Picture 2" descr="Image result for germany di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86656"/>
            <a:ext cx="5272943" cy="56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" y="89916"/>
            <a:ext cx="8229600" cy="1399032"/>
          </a:xfrm>
        </p:spPr>
        <p:txBody>
          <a:bodyPr>
            <a:normAutofit/>
          </a:bodyPr>
          <a:lstStyle/>
          <a:p>
            <a:r>
              <a:rPr lang="en-US" sz="3900" dirty="0" smtClean="0"/>
              <a:t>1945: GERMANY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1404763"/>
            <a:ext cx="6167847" cy="4810474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2">
                    <a:lumMod val="75000"/>
                  </a:schemeClr>
                </a:solidFill>
              </a:rPr>
              <a:t>Devastated by fighting</a:t>
            </a:r>
          </a:p>
          <a:p>
            <a:r>
              <a:rPr lang="en-US" sz="2600" dirty="0" smtClean="0"/>
              <a:t>Nazi leaders put on trial at Nuremburg</a:t>
            </a:r>
          </a:p>
          <a:p>
            <a:r>
              <a:rPr lang="en-US" sz="2600" dirty="0" smtClean="0"/>
              <a:t>Both Germany and Berlin (capital city) were </a:t>
            </a:r>
            <a:r>
              <a:rPr lang="en-US" sz="2600" dirty="0"/>
              <a:t>s</a:t>
            </a:r>
            <a:r>
              <a:rPr lang="en-US" sz="2600" dirty="0" smtClean="0"/>
              <a:t>plit up between the Allies: first in 4, then in two-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3074" name="Picture 2" descr="Image result for germany di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47" y="187452"/>
            <a:ext cx="3052092" cy="32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east germany west germany berli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04" y="3499176"/>
            <a:ext cx="4727191" cy="354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283792"/>
              </p:ext>
            </p:extLst>
          </p:nvPr>
        </p:nvGraphicFramePr>
        <p:xfrm>
          <a:off x="226422" y="3810000"/>
          <a:ext cx="5715000" cy="282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1634699525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3144210245"/>
                    </a:ext>
                  </a:extLst>
                </a:gridCol>
              </a:tblGrid>
              <a:tr h="881249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West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</a:rPr>
                        <a:t> Germany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East Germany</a:t>
                      </a:r>
                      <a:endParaRPr lang="en-US" sz="32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21177"/>
                  </a:ext>
                </a:extLst>
              </a:tr>
              <a:tr h="1948025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</a:rPr>
                        <a:t>Run by the US/France/GB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600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solidFill>
                            <a:srgbClr val="0070C0"/>
                          </a:solidFill>
                        </a:rPr>
                        <a:t>Capitalist</a:t>
                      </a:r>
                      <a:endParaRPr lang="en-US" sz="2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Run by the Soviet Union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60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Communist</a:t>
                      </a:r>
                      <a:endParaRPr lang="en-US" sz="26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05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F56617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6281</TotalTime>
  <Words>1218</Words>
  <Application>Microsoft Office PowerPoint</Application>
  <PresentationFormat>On-screen Show (4:3)</PresentationFormat>
  <Paragraphs>203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MS PGothic</vt:lpstr>
      <vt:lpstr>Arial</vt:lpstr>
      <vt:lpstr>Calibri</vt:lpstr>
      <vt:lpstr>Calisto MT</vt:lpstr>
      <vt:lpstr>Corbel</vt:lpstr>
      <vt:lpstr>Wingdings</vt:lpstr>
      <vt:lpstr>Banded</vt:lpstr>
      <vt:lpstr>THE COLD WAR</vt:lpstr>
      <vt:lpstr>What was the cold war?</vt:lpstr>
      <vt:lpstr>Significant events of the cold war</vt:lpstr>
      <vt:lpstr>1945: USSR</vt:lpstr>
      <vt:lpstr>USSR Goals: The Cold WAr</vt:lpstr>
      <vt:lpstr>1945: USA</vt:lpstr>
      <vt:lpstr>The cold war: USA GOALS</vt:lpstr>
      <vt:lpstr>1945: GERMANY</vt:lpstr>
      <vt:lpstr>1945: GERMANY</vt:lpstr>
      <vt:lpstr>Which country does the pink territory belong to? </vt:lpstr>
      <vt:lpstr>The first confrontation of the cold waR: THE BERLIN blockade &amp; AIRLIFT</vt:lpstr>
      <vt:lpstr>PowerPoint Presentation</vt:lpstr>
      <vt:lpstr>THE BERLIN WALL</vt:lpstr>
      <vt:lpstr>Berlin by satellite - 2013</vt:lpstr>
      <vt:lpstr>The Cold War</vt:lpstr>
      <vt:lpstr>THE IRON CURTAIN</vt:lpstr>
      <vt:lpstr>PowerPoint Presentation</vt:lpstr>
      <vt:lpstr>Trying avoid another war…</vt:lpstr>
      <vt:lpstr>ARMS RACE</vt:lpstr>
      <vt:lpstr>PowerPoint Presentation</vt:lpstr>
      <vt:lpstr>Unit 10 – key People</vt:lpstr>
      <vt:lpstr>On your IDs</vt:lpstr>
      <vt:lpstr>Non-EXAMPLES</vt:lpstr>
      <vt:lpstr>Mao Zedong</vt:lpstr>
      <vt:lpstr>Mikhail Gorbachev</vt:lpstr>
      <vt:lpstr>Next Up: Containment Mini-q</vt:lpstr>
      <vt:lpstr>Exit Ticket</vt:lpstr>
    </vt:vector>
  </TitlesOfParts>
  <Company>RRISD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WWII</dc:title>
  <dc:creator>007andersone</dc:creator>
  <cp:lastModifiedBy>e135253</cp:lastModifiedBy>
  <cp:revision>381</cp:revision>
  <cp:lastPrinted>2015-04-20T13:57:41Z</cp:lastPrinted>
  <dcterms:created xsi:type="dcterms:W3CDTF">2011-05-09T20:47:55Z</dcterms:created>
  <dcterms:modified xsi:type="dcterms:W3CDTF">2019-04-22T14:27:13Z</dcterms:modified>
</cp:coreProperties>
</file>