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1" r:id="rId3"/>
    <p:sldId id="264" r:id="rId4"/>
    <p:sldId id="265" r:id="rId5"/>
    <p:sldId id="266" r:id="rId6"/>
    <p:sldId id="282" r:id="rId7"/>
    <p:sldId id="288" r:id="rId8"/>
    <p:sldId id="275" r:id="rId9"/>
    <p:sldId id="268" r:id="rId10"/>
    <p:sldId id="276" r:id="rId11"/>
    <p:sldId id="284" r:id="rId12"/>
    <p:sldId id="289" r:id="rId13"/>
    <p:sldId id="286" r:id="rId14"/>
    <p:sldId id="285" r:id="rId15"/>
    <p:sldId id="283" r:id="rId16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2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F2F55DC0-E2E5-4C42-86CE-8C284A2E668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EF16F9F-12EB-4A9A-8D28-D2DEA86656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9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025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14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78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endParaRPr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05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r>
              <a:rPr lang="en-US" dirty="0" err="1" smtClean="0"/>
              <a:t>Hollaback</a:t>
            </a:r>
            <a:r>
              <a:rPr lang="en-US" dirty="0" smtClean="0"/>
              <a:t> Gwen Stefani</a:t>
            </a: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74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37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Joan of Arc, a peasant girl living in medieval France, believed that God had chosen her to lead France to victory in its long-running war with England. With no military training, Joan convinced the embattled crown prince Charles of Valois to allow her to lead a French army to the besieged city of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Orléans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it achieved a momentous victory over the English and their French allies, the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Burgundians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After seeing the prince crowned King Charles VII, Joan was captured by Anglo-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Burgundian</a:t>
            </a:r>
            <a:r>
              <a:rPr lang="en-US" sz="11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forces, tried for witchcraft and heresy and burned at the stake in 1431, at the age of 19</a:t>
            </a: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96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56" tIns="93156" rIns="93156" bIns="93156" anchor="ctr" anchorCtr="0">
            <a:noAutofit/>
          </a:bodyPr>
          <a:lstStyle/>
          <a:p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7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GzQ3ga5R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ySClB6-OH-Q" TargetMode="External"/><Relationship Id="rId7" Type="http://schemas.openxmlformats.org/officeDocument/2006/relationships/hyperlink" Target="http://www.history.com/topics/black-death/videos/mankind-the-story-of-all-of-us-the-plague?m=528e394da93ae&amp;s=undefined&amp;f=1&amp;free=fal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.com/shows/mankind-the-story-of-all-of-us/videos/the-plague" TargetMode="External"/><Relationship Id="rId5" Type="http://schemas.openxmlformats.org/officeDocument/2006/relationships/hyperlink" Target="https://www.youtube.com/watch?v=OyQ11oCSQDY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history.com/topics/black-death/videos/coroners-report-plague?m=528e394da93ae&amp;s=undefined&amp;f=1&amp;free=false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b="0" i="0" u="none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Decline of Feudalism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3200" b="0" i="0" strike="noStrike" cap="none" baseline="0" dirty="0">
                <a:latin typeface="Kameron"/>
                <a:ea typeface="Kameron"/>
                <a:cs typeface="Kameron"/>
                <a:sym typeface="Kameron"/>
              </a:rPr>
              <a:t>In the late middle </a:t>
            </a:r>
            <a:r>
              <a:rPr lang="en-US" sz="32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ages, Feudalism</a:t>
            </a:r>
            <a:r>
              <a:rPr lang="en-US" sz="3200" b="0" i="0" strike="noStrike" cap="none" dirty="0" smtClean="0">
                <a:latin typeface="Kameron"/>
                <a:ea typeface="Kameron"/>
                <a:cs typeface="Kameron"/>
                <a:sym typeface="Kameron"/>
              </a:rPr>
              <a:t> started to collapse.</a:t>
            </a:r>
          </a:p>
          <a:p>
            <a:pPr marL="274320" lvl="1" indent="0">
              <a:spcBef>
                <a:spcPts val="0"/>
              </a:spcBef>
              <a:buClr>
                <a:schemeClr val="accent1"/>
              </a:buClr>
              <a:buSzPct val="70312"/>
              <a:buNone/>
            </a:pPr>
            <a:endParaRPr lang="en-US" b="0" i="0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32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This eventually led to </a:t>
            </a:r>
            <a:r>
              <a:rPr lang="en-US" sz="3200" b="0" i="0" strike="noStrike" cap="none" baseline="0" dirty="0">
                <a:latin typeface="Kameron"/>
                <a:ea typeface="Kameron"/>
                <a:cs typeface="Kameron"/>
                <a:sym typeface="Kameron"/>
              </a:rPr>
              <a:t>the </a:t>
            </a:r>
            <a:r>
              <a:rPr lang="en-US" sz="32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Renaissance (time of culture</a:t>
            </a:r>
            <a:r>
              <a:rPr lang="en-US" sz="3200" b="0" i="0" strike="noStrike" cap="none" dirty="0" smtClean="0">
                <a:latin typeface="Kameron"/>
                <a:ea typeface="Kameron"/>
                <a:cs typeface="Kameron"/>
                <a:sym typeface="Kameron"/>
              </a:rPr>
              <a:t> in Europe)</a:t>
            </a:r>
            <a:r>
              <a:rPr lang="en-US" sz="32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, </a:t>
            </a:r>
            <a:r>
              <a:rPr lang="en-US" sz="3200" b="0" i="0" strike="noStrike" cap="none" baseline="0" dirty="0">
                <a:latin typeface="Kameron"/>
                <a:ea typeface="Kameron"/>
                <a:cs typeface="Kameron"/>
                <a:sym typeface="Kameron"/>
              </a:rPr>
              <a:t>but first we must talk about the decline.  </a:t>
            </a:r>
            <a:endParaRPr lang="en-US" sz="3200" b="0" i="0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3200" dirty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32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Why did feudalism</a:t>
            </a:r>
            <a:r>
              <a:rPr lang="en-US" sz="3200" b="0" i="0" strike="noStrike" cap="none" dirty="0" smtClean="0">
                <a:latin typeface="Kameron"/>
                <a:ea typeface="Kameron"/>
                <a:cs typeface="Kameron"/>
                <a:sym typeface="Kameron"/>
              </a:rPr>
              <a:t> collapse?</a:t>
            </a:r>
            <a:endParaRPr lang="en-US" sz="3200" b="0" i="0" strike="noStrike" cap="none" baseline="0" dirty="0">
              <a:latin typeface="Kameron"/>
              <a:ea typeface="Kameron"/>
              <a:cs typeface="Kameron"/>
              <a:sym typeface="Kameron"/>
            </a:endParaRPr>
          </a:p>
        </p:txBody>
      </p:sp>
      <p:pic>
        <p:nvPicPr>
          <p:cNvPr id="1026" name="Picture 2" descr="Image result for feudalism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67" y="4652749"/>
            <a:ext cx="2460625" cy="17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5937057" y="4343400"/>
            <a:ext cx="3102843" cy="2590800"/>
          </a:xfrm>
          <a:prstGeom prst="noSmoking">
            <a:avLst>
              <a:gd name="adj" fmla="val 6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Kameron"/>
                <a:ea typeface="Kameron"/>
                <a:cs typeface="Kameron"/>
                <a:sym typeface="Kameron"/>
              </a:rPr>
              <a:t>People couldn’t decide who was the true pope and this lasted 40 years</a:t>
            </a:r>
            <a:r>
              <a:rPr lang="en-US" sz="2800" dirty="0" smtClean="0">
                <a:latin typeface="Kameron"/>
                <a:ea typeface="Kameron"/>
                <a:cs typeface="Kameron"/>
                <a:sym typeface="Kameron"/>
              </a:rPr>
              <a:t>!</a:t>
            </a:r>
          </a:p>
          <a:p>
            <a:pPr lvl="0"/>
            <a:r>
              <a:rPr lang="en-US" sz="2800" dirty="0" smtClean="0">
                <a:latin typeface="Kameron"/>
                <a:ea typeface="Kameron"/>
                <a:cs typeface="Kameron"/>
                <a:sym typeface="Kameron"/>
              </a:rPr>
              <a:t>1409- a third pope is elected</a:t>
            </a:r>
          </a:p>
          <a:p>
            <a:pPr lvl="0"/>
            <a:endParaRPr lang="en-US" sz="2800" u="sng" dirty="0">
              <a:latin typeface="Kameron"/>
              <a:ea typeface="Kameron"/>
              <a:cs typeface="Kameron"/>
              <a:sym typeface="Kameron"/>
            </a:endParaRPr>
          </a:p>
          <a:p>
            <a:pPr lvl="0"/>
            <a:r>
              <a:rPr lang="en-US" sz="2800" u="sng" dirty="0" smtClean="0">
                <a:latin typeface="Kameron"/>
                <a:ea typeface="Kameron"/>
                <a:cs typeface="Kameron"/>
                <a:sym typeface="Kameron"/>
              </a:rPr>
              <a:t>Effects</a:t>
            </a:r>
            <a:r>
              <a:rPr lang="en-US" sz="2800" u="sng" dirty="0" smtClean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sz="23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Corruption in church</a:t>
            </a:r>
          </a:p>
          <a:p>
            <a:pPr lvl="1"/>
            <a:r>
              <a:rPr lang="en-US" sz="2300" u="sng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N</a:t>
            </a:r>
            <a:r>
              <a:rPr lang="en-US" sz="23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o focus on religious matters</a:t>
            </a:r>
          </a:p>
          <a:p>
            <a:pPr lvl="1"/>
            <a:r>
              <a:rPr lang="en-US" sz="23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Power of church declines in Europe (*end of feudalism)</a:t>
            </a:r>
            <a:endParaRPr lang="en-US" sz="2300" u="sng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  <a:p>
            <a:endParaRPr lang="en-US" dirty="0"/>
          </a:p>
        </p:txBody>
      </p:sp>
      <p:sp>
        <p:nvSpPr>
          <p:cNvPr id="7" name="Shape 162"/>
          <p:cNvSpPr txBox="1">
            <a:spLocks/>
          </p:cNvSpPr>
          <p:nvPr/>
        </p:nvSpPr>
        <p:spPr>
          <a:xfrm>
            <a:off x="152400" y="3810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indent="-4064" algn="r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4: The Great Schism</a:t>
            </a:r>
            <a:endParaRPr lang="en-US" sz="4600" u="sng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</p:txBody>
      </p:sp>
      <p:sp>
        <p:nvSpPr>
          <p:cNvPr id="6" name="Shape 164"/>
          <p:cNvSpPr/>
          <p:nvPr/>
        </p:nvSpPr>
        <p:spPr>
          <a:xfrm>
            <a:off x="5334000" y="2133600"/>
            <a:ext cx="3048000" cy="24198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1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Feudalism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6369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up: Notebook (or binder!)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only YOUR notebook</a:t>
            </a:r>
          </a:p>
          <a:p>
            <a:r>
              <a:rPr lang="en-US" dirty="0" smtClean="0"/>
              <a:t>Everything must be glued in/hole-punched in OR IT CANNOT BE USED!</a:t>
            </a:r>
          </a:p>
          <a:p>
            <a:r>
              <a:rPr lang="en-US" dirty="0" smtClean="0"/>
              <a:t>Turn in your Notebook Test when done &amp; get the reading</a:t>
            </a:r>
          </a:p>
          <a:p>
            <a:r>
              <a:rPr lang="en-US" dirty="0" smtClean="0"/>
              <a:t>Then complete the Crusades section </a:t>
            </a:r>
          </a:p>
          <a:p>
            <a:r>
              <a:rPr lang="en-US" dirty="0" smtClean="0"/>
              <a:t>Turn the paper over &amp; complete the Decline of Feudalism assignment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7030A0"/>
                </a:solidFill>
              </a:rPr>
              <a:t>Spiral Test notes: </a:t>
            </a:r>
            <a:r>
              <a:rPr lang="en-US" dirty="0" smtClean="0">
                <a:solidFill>
                  <a:srgbClr val="7030A0"/>
                </a:solidFill>
              </a:rPr>
              <a:t>#12 can also be found on p.8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#21 is p. 24 (today!)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#22 is p. 24 (today!)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Exit Ticket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2893432"/>
              </p:ext>
            </p:extLst>
          </p:nvPr>
        </p:nvGraphicFramePr>
        <p:xfrm>
          <a:off x="301752" y="1379148"/>
          <a:ext cx="792480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Year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Population in Millions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Year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Population in Millions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1000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36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1300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78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1050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40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1350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83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1100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44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1400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60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1150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51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1450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71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1200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58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1500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80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1250</a:t>
                      </a:r>
                      <a:endParaRPr lang="en-US" sz="1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68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 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Times New Roman"/>
                          <a:cs typeface="TimesNewRomanPSMT"/>
                        </a:rPr>
                        <a:t> </a:t>
                      </a:r>
                      <a:endParaRPr lang="en-US" sz="1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1752" y="987552"/>
            <a:ext cx="655980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PS-BoldMT" charset="0"/>
              </a:rPr>
              <a:t>Estimated Long-term Impact on Population of Europe (AD 1000 - 1600)</a:t>
            </a:r>
            <a:endParaRPr kumimoji="0" lang="en-US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752" y="3962400"/>
            <a:ext cx="952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CHART: What </a:t>
            </a:r>
            <a:r>
              <a:rPr lang="en-US" sz="2400" dirty="0"/>
              <a:t>was happening to Europe’s population </a:t>
            </a:r>
            <a:r>
              <a:rPr lang="en-US" sz="2400" dirty="0" smtClean="0"/>
              <a:t>prior to the Plague?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CHART: How </a:t>
            </a:r>
            <a:r>
              <a:rPr lang="en-US" sz="2400" dirty="0"/>
              <a:t>long did it take for Europe’s population to recover from the </a:t>
            </a:r>
            <a:r>
              <a:rPr lang="en-US" sz="2400" dirty="0" smtClean="0"/>
              <a:t>Plague?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What’s another name for the Plague?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 was the main cause of the Crusades?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0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4 events led to the end of Feudalism in Europe?</a:t>
            </a:r>
          </a:p>
          <a:p>
            <a:endParaRPr lang="en-US" dirty="0"/>
          </a:p>
          <a:p>
            <a:r>
              <a:rPr lang="en-US" dirty="0" smtClean="0"/>
              <a:t>Which 1 of these 4 events seem to have the most impact on people at this time, in your opinion? Give evidence to support your answer.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4 events led to the end of Feudalism in Europe?</a:t>
            </a:r>
          </a:p>
          <a:p>
            <a:endParaRPr lang="en-US" dirty="0"/>
          </a:p>
          <a:p>
            <a:r>
              <a:rPr lang="en-US" dirty="0" smtClean="0"/>
              <a:t>Which 1 of these 4 events seem to have the most impact on people at this time, in your opinion? Give evidence to support your answer.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Feudalism Collapse?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chief causes: The Crusades, Black Death, Hundred Years’ War, and The Great Schism</a:t>
            </a:r>
          </a:p>
          <a:p>
            <a:endParaRPr lang="en-US" dirty="0" smtClean="0"/>
          </a:p>
          <a:p>
            <a:r>
              <a:rPr lang="en-US" dirty="0" smtClean="0"/>
              <a:t>Assignment:</a:t>
            </a:r>
          </a:p>
          <a:p>
            <a:pPr lvl="1"/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Left side: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describe the event</a:t>
            </a:r>
          </a:p>
          <a:p>
            <a:pPr lvl="1"/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Right side: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what effect did this have on Medieval Europe/how did it cause Feudalism to end?</a:t>
            </a:r>
          </a:p>
          <a:p>
            <a:pPr lvl="1"/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We will do the Black Plague &amp; Great Schism together &amp; use readings for the remaining 2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1: The Crusades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sz="quarter" idx="1"/>
          </p:nvPr>
        </p:nvSpPr>
        <p:spPr>
          <a:xfrm>
            <a:off x="-15922" y="1371600"/>
            <a:ext cx="6264322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  <a:hlinkClick r:id="rId3"/>
              </a:rPr>
              <a:t>Video clip 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(5 min Crusades)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1096 </a:t>
            </a:r>
            <a:r>
              <a:rPr lang="en-US" sz="24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– 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“Holy </a:t>
            </a:r>
            <a:r>
              <a:rPr lang="en-US" sz="2400" dirty="0"/>
              <a:t>W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ars”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Pope </a:t>
            </a:r>
            <a:r>
              <a:rPr lang="en-US" sz="24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Urban II called on </a:t>
            </a:r>
            <a:r>
              <a:rPr lang="en-US" sz="240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Christian knights to take back the Holy Land (Jerusalem) from Muslims </a:t>
            </a:r>
            <a:r>
              <a:rPr lang="en-US" sz="2400" b="0" i="0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(controlled since 1071</a:t>
            </a:r>
            <a:r>
              <a:rPr lang="en-US" sz="2400" b="0" i="0" strike="noStrike" cap="none" baseline="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)</a:t>
            </a:r>
            <a:endParaRPr lang="en-US" sz="2400" b="0" i="0" u="sng" strike="noStrike" cap="none" baseline="0" dirty="0" smtClean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  <a:p>
            <a:pPr marL="840740" lvl="2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Also…. </a:t>
            </a:r>
            <a:r>
              <a:rPr lang="en-US" sz="24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Bring </a:t>
            </a:r>
            <a:r>
              <a:rPr lang="en-US" sz="2400" u="sng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prestige to the Church, wealth, population control, and </a:t>
            </a:r>
            <a:r>
              <a:rPr lang="en-US" sz="2400" b="1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TRADE!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400" b="0" i="0" u="sng" strike="noStrike" cap="none" baseline="0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1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LED TO: 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Crusades </a:t>
            </a: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increased power for European kings,</a:t>
            </a:r>
            <a:r>
              <a:rPr lang="en-US" sz="2400" b="0" i="0" u="sng" strike="noStrike" cap="none" dirty="0" smtClean="0">
                <a:latin typeface="Kameron"/>
                <a:ea typeface="Kameron"/>
                <a:cs typeface="Kameron"/>
                <a:sym typeface="Kameron"/>
              </a:rPr>
              <a:t> creating nation-states in Europe</a:t>
            </a:r>
            <a:r>
              <a:rPr lang="en-US" sz="2400" b="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 </a:t>
            </a:r>
            <a:r>
              <a:rPr lang="en-US" sz="2400" b="1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(</a:t>
            </a:r>
            <a:r>
              <a:rPr lang="en-US" sz="240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end of Feudalism &amp; </a:t>
            </a:r>
            <a:r>
              <a:rPr lang="en-US" sz="2400" i="0" u="none" strike="noStrike" cap="none" dirty="0" err="1" smtClean="0">
                <a:latin typeface="Kameron"/>
                <a:ea typeface="Kameron"/>
                <a:cs typeface="Kameron"/>
                <a:sym typeface="Kameron"/>
              </a:rPr>
              <a:t>Manorialism</a:t>
            </a:r>
            <a:r>
              <a:rPr lang="en-US" sz="240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)</a:t>
            </a:r>
            <a:r>
              <a:rPr lang="en-US" sz="2400" b="1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 </a:t>
            </a:r>
          </a:p>
        </p:txBody>
      </p:sp>
      <p:pic>
        <p:nvPicPr>
          <p:cNvPr id="1026" name="Picture 2" descr="http://mrkash.com/activities/images/crusad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6429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210633" y="761999"/>
            <a:ext cx="9527628" cy="533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457200" y="602735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Who were the Crusaders going to fight?  </a:t>
            </a:r>
          </a:p>
          <a:p>
            <a:pPr lvl="0"/>
            <a:r>
              <a:rPr lang="en-US" b="1" dirty="0"/>
              <a:t>What major city did many of the Crusaders pass through on the way from Europe into Asia?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2: The Black Death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sz="quarter" idx="1"/>
          </p:nvPr>
        </p:nvSpPr>
        <p:spPr>
          <a:xfrm>
            <a:off x="178816" y="1600200"/>
            <a:ext cx="5917183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As you watch the video clips, take notes describing the Black Plague &amp; its effects on people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000" b="0" i="0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Video Clips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dirty="0" smtClean="0">
                <a:latin typeface="Kameron"/>
                <a:ea typeface="Kameron"/>
                <a:cs typeface="Kameron"/>
                <a:sym typeface="Kameron"/>
                <a:hlinkClick r:id="rId3"/>
              </a:rPr>
              <a:t>TED </a:t>
            </a:r>
            <a:endParaRPr lang="en-US" sz="2000" b="0" i="0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u="sng" dirty="0" smtClean="0">
                <a:latin typeface="Kameron"/>
                <a:ea typeface="Kameron"/>
                <a:cs typeface="Kameron"/>
                <a:sym typeface="Kameron"/>
                <a:hlinkClick r:id="rId4"/>
              </a:rPr>
              <a:t>The Plague- Coroners’ Report </a:t>
            </a:r>
            <a:endParaRPr lang="en-US" sz="2000" b="0" i="0" u="sng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548640" lvl="2" indent="0">
              <a:spcBef>
                <a:spcPts val="0"/>
              </a:spcBef>
              <a:buSzPct val="70312"/>
              <a:buNone/>
            </a:pPr>
            <a:r>
              <a:rPr lang="en-US" sz="1300" dirty="0" err="1" smtClean="0">
                <a:latin typeface="Kameron"/>
                <a:ea typeface="Kameron"/>
                <a:cs typeface="Kameron"/>
                <a:sym typeface="Kameron"/>
              </a:rPr>
              <a:t>Youtube</a:t>
            </a:r>
            <a:r>
              <a:rPr lang="en-US" sz="1300" dirty="0" smtClean="0">
                <a:latin typeface="Kameron"/>
                <a:ea typeface="Kameron"/>
                <a:cs typeface="Kameron"/>
                <a:sym typeface="Kameron"/>
              </a:rPr>
              <a:t> </a:t>
            </a:r>
            <a:r>
              <a:rPr lang="en-US" sz="1300" dirty="0" smtClean="0">
                <a:latin typeface="Kameron"/>
                <a:ea typeface="Kameron"/>
                <a:cs typeface="Kameron"/>
                <a:sym typeface="Kameron"/>
                <a:hlinkClick r:id="rId5"/>
              </a:rPr>
              <a:t>version</a:t>
            </a:r>
            <a:endParaRPr lang="en-US" sz="1300" b="0" i="0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u="sng" dirty="0" smtClean="0">
                <a:latin typeface="Kameron"/>
                <a:ea typeface="Kameron"/>
                <a:cs typeface="Kameron"/>
                <a:sym typeface="Kameron"/>
                <a:hlinkClick r:id="rId6"/>
              </a:rPr>
              <a:t>The Plague in Europe</a:t>
            </a:r>
            <a:endParaRPr lang="en-US" sz="2000" u="sng" dirty="0" smtClean="0">
              <a:latin typeface="Kameron"/>
              <a:ea typeface="Kameron"/>
              <a:cs typeface="Kameron"/>
              <a:sym typeface="Kameron"/>
              <a:hlinkClick r:id="rId7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6489357" y="914400"/>
            <a:ext cx="2654643" cy="1828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pic>
        <p:nvPicPr>
          <p:cNvPr id="2050" name="Picture 2" descr="http://www.danse-macabre.net/image/Danse_Macabre/Robert-Hooke-Black-Deat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9949"/>
            <a:ext cx="1262506" cy="9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enewsfeed.files.wordpress.com/2012/06/92070069.jpg?w=480&amp;h=320&amp;crop=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22" y="2593634"/>
            <a:ext cx="4796347" cy="31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2: The Black Death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sz="quarter" idx="1"/>
          </p:nvPr>
        </p:nvSpPr>
        <p:spPr>
          <a:xfrm>
            <a:off x="150876" y="1371600"/>
            <a:ext cx="8836152" cy="495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Epidemic that originated </a:t>
            </a:r>
            <a:r>
              <a:rPr lang="en-US" sz="24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in Asia</a:t>
            </a:r>
            <a:r>
              <a:rPr lang="en-US" sz="24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 – 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1300s</a:t>
            </a:r>
            <a:r>
              <a:rPr lang="en-US" sz="2400" b="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 -</a:t>
            </a:r>
            <a:r>
              <a:rPr lang="en-US" sz="2400" dirty="0">
                <a:latin typeface="Kameron"/>
                <a:ea typeface="Kameron"/>
                <a:cs typeface="Kameron"/>
                <a:sym typeface="Kameron"/>
              </a:rPr>
              <a:t>s</a:t>
            </a: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pread </a:t>
            </a:r>
            <a:r>
              <a:rPr lang="en-US" sz="24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via trade routes by </a:t>
            </a: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fleas</a:t>
            </a: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!</a:t>
            </a:r>
            <a:endParaRPr lang="en-US" sz="2400" b="0" i="0" u="none" strike="noStrike" cap="none" baseline="0" dirty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Characterized by </a:t>
            </a: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fever</a:t>
            </a:r>
            <a:r>
              <a:rPr lang="en-US" sz="24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, vomiting, boils, internal </a:t>
            </a:r>
            <a:r>
              <a:rPr lang="en-US" sz="24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bleeding</a:t>
            </a:r>
            <a:r>
              <a:rPr lang="en-US" sz="2400" b="0" i="0" u="sng" strike="noStrike" cap="none" dirty="0" smtClean="0">
                <a:latin typeface="Kameron"/>
                <a:ea typeface="Kameron"/>
                <a:cs typeface="Kameron"/>
                <a:sym typeface="Kameron"/>
              </a:rPr>
              <a:t> leading to death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70312"/>
              <a:buNone/>
            </a:pPr>
            <a:r>
              <a:rPr lang="en-US" sz="2400" b="1" dirty="0" smtClean="0">
                <a:latin typeface="Kameron"/>
                <a:ea typeface="Kameron"/>
                <a:cs typeface="Kameron"/>
                <a:sym typeface="Kameron"/>
              </a:rPr>
              <a:t>  LED TO:</a:t>
            </a:r>
            <a:endParaRPr lang="en-US" sz="2400" b="1" i="0" u="none" strike="noStrike" cap="none" baseline="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dirty="0" smtClean="0">
                <a:latin typeface="Kameron"/>
                <a:ea typeface="Kameron"/>
                <a:cs typeface="Kameron"/>
                <a:sym typeface="Kameron"/>
              </a:rPr>
              <a:t>Responsible for the </a:t>
            </a:r>
            <a:r>
              <a:rPr lang="en-US" sz="2400" u="sng" dirty="0" smtClean="0">
                <a:latin typeface="Kameron"/>
                <a:ea typeface="Kameron"/>
                <a:cs typeface="Kameron"/>
                <a:sym typeface="Kameron"/>
              </a:rPr>
              <a:t>deaths of over 1/3 of the population</a:t>
            </a:r>
            <a:endParaRPr lang="en-US" sz="2400" u="sng" dirty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u="sng" dirty="0" smtClean="0">
                <a:latin typeface="Kameron"/>
                <a:ea typeface="Kameron"/>
                <a:cs typeface="Kameron"/>
                <a:sym typeface="Kameron"/>
              </a:rPr>
              <a:t>Social upheaval (disorder) </a:t>
            </a:r>
            <a:r>
              <a:rPr lang="en-US" sz="2400" dirty="0" smtClean="0">
                <a:latin typeface="Kameron"/>
                <a:ea typeface="Kameron"/>
                <a:cs typeface="Kameron"/>
                <a:sym typeface="Kameron"/>
              </a:rPr>
              <a:t>resulted and </a:t>
            </a:r>
            <a:r>
              <a:rPr lang="en-US" sz="2400" u="sng" dirty="0" smtClean="0">
                <a:latin typeface="Kameron"/>
                <a:ea typeface="Kameron"/>
                <a:cs typeface="Kameron"/>
                <a:sym typeface="Kameron"/>
              </a:rPr>
              <a:t>many blamed Jews for the issues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Accused Jews of contaminating water wells &amp; spreading the disease. </a:t>
            </a:r>
            <a:endParaRPr lang="en-US" sz="2400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Peasants left manors to look for jobs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Smaller </a:t>
            </a:r>
            <a:r>
              <a:rPr lang="en-US" sz="2400" u="sng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population meant less competition for jobs 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40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400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74320" lvl="1" indent="0">
              <a:spcBef>
                <a:spcPts val="0"/>
              </a:spcBef>
              <a:buClr>
                <a:schemeClr val="accent1"/>
              </a:buClr>
              <a:buSzPct val="70312"/>
              <a:buNone/>
            </a:pPr>
            <a:endParaRPr lang="en-US" sz="2400" b="0" i="0" u="sng" strike="noStrike" cap="none" baseline="0" dirty="0">
              <a:latin typeface="Kameron"/>
              <a:ea typeface="Kameron"/>
              <a:cs typeface="Kameron"/>
              <a:sym typeface="Kameron"/>
            </a:endParaRPr>
          </a:p>
        </p:txBody>
      </p:sp>
      <p:pic>
        <p:nvPicPr>
          <p:cNvPr id="2050" name="Picture 2" descr="http://www.danse-macabre.net/image/Danse_Macabre/Robert-Hooke-Black-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67374"/>
            <a:ext cx="1023093" cy="7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12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15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3: The Hundred Years’ War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sz="quarter" idx="1"/>
          </p:nvPr>
        </p:nvSpPr>
        <p:spPr>
          <a:xfrm>
            <a:off x="152400" y="1371600"/>
            <a:ext cx="5867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1337 – 1453 &amp; </a:t>
            </a:r>
            <a:r>
              <a:rPr lang="en-US" sz="20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England vs. France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Fought over land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89743"/>
              <a:buFont typeface="Arial"/>
              <a:buChar char="•"/>
            </a:pPr>
            <a:r>
              <a:rPr lang="en-US" sz="1800" b="0" i="0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English kings once had feudal manors on French </a:t>
            </a:r>
            <a:r>
              <a:rPr lang="en-US" sz="1800" b="0" i="0" strike="noStrike" cap="none" baseline="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lands</a:t>
            </a:r>
            <a:r>
              <a:rPr lang="en-US" sz="1800" b="0" i="0" strike="noStrike" cap="none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 and </a:t>
            </a:r>
            <a:r>
              <a:rPr lang="en-US" sz="1800" b="0" i="0" strike="noStrike" cap="none" baseline="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French </a:t>
            </a:r>
            <a:r>
              <a:rPr lang="en-US" sz="1800" b="0" i="0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kings started to dispute the claims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89743"/>
              <a:buFont typeface="Arial"/>
              <a:buChar char="•"/>
            </a:pPr>
            <a:r>
              <a:rPr lang="en-US" sz="1800" b="0" i="0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French King Philip VI claimed lands and England’s King Edward III declared war</a:t>
            </a:r>
            <a:r>
              <a:rPr lang="en-US" sz="1800" b="0" i="0" strike="noStrike" cap="none" baseline="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!</a:t>
            </a:r>
            <a:endParaRPr lang="en-US" sz="1800" b="0" i="0" u="none" strike="noStrike" cap="none" baseline="0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strike="noStrike" cap="none" baseline="0" dirty="0">
                <a:latin typeface="Kameron"/>
                <a:ea typeface="Kameron"/>
                <a:cs typeface="Kameron"/>
                <a:sym typeface="Kameron"/>
              </a:rPr>
              <a:t>England </a:t>
            </a:r>
            <a:r>
              <a:rPr lang="en-US" sz="2000" dirty="0" smtClean="0">
                <a:latin typeface="Kameron"/>
                <a:ea typeface="Kameron"/>
                <a:cs typeface="Kameron"/>
                <a:sym typeface="Kameron"/>
              </a:rPr>
              <a:t>had </a:t>
            </a:r>
            <a:r>
              <a:rPr lang="en-US" sz="2000" u="sng" dirty="0" smtClean="0">
                <a:latin typeface="Kameron"/>
                <a:ea typeface="Kameron"/>
                <a:cs typeface="Kameron"/>
                <a:sym typeface="Kameron"/>
              </a:rPr>
              <a:t>new weapon: longbow which could pierce armor &amp; enabled fighting from long distances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u="sng" dirty="0" smtClean="0">
                <a:latin typeface="Kameron"/>
                <a:ea typeface="Kameron"/>
                <a:cs typeface="Kameron"/>
                <a:sym typeface="Kameron"/>
              </a:rPr>
              <a:t>France </a:t>
            </a:r>
            <a:r>
              <a:rPr lang="en-US" sz="2000" dirty="0" smtClean="0">
                <a:latin typeface="Kameron"/>
                <a:ea typeface="Kameron"/>
                <a:cs typeface="Kameron"/>
                <a:sym typeface="Kameron"/>
              </a:rPr>
              <a:t>ultimately</a:t>
            </a:r>
            <a:r>
              <a:rPr lang="en-US" sz="2000" u="sng" dirty="0" smtClean="0">
                <a:latin typeface="Kameron"/>
                <a:ea typeface="Kameron"/>
                <a:cs typeface="Kameron"/>
                <a:sym typeface="Kameron"/>
              </a:rPr>
              <a:t> </a:t>
            </a:r>
            <a:r>
              <a:rPr lang="en-US" sz="20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won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French were outnumbered by English in most of the battles and the English won most of the battles. 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1600" b="0" i="0" strike="noStrike" cap="none" baseline="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French</a:t>
            </a:r>
            <a:r>
              <a:rPr lang="en-US" sz="1600" b="0" i="0" strike="noStrike" cap="none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 ultimately won the war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0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Joan </a:t>
            </a:r>
            <a:r>
              <a:rPr lang="en-US" sz="20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of </a:t>
            </a:r>
            <a:r>
              <a:rPr lang="en-US" sz="20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Arc:</a:t>
            </a:r>
            <a:r>
              <a:rPr lang="en-US" sz="2000" b="0" i="0" u="sng" strike="noStrike" cap="none" dirty="0" smtClean="0">
                <a:latin typeface="Kameron"/>
                <a:ea typeface="Kameron"/>
                <a:cs typeface="Kameron"/>
                <a:sym typeface="Kameron"/>
              </a:rPr>
              <a:t> French teenager who rallied the French &amp; led them to victory in battle</a:t>
            </a:r>
            <a:endParaRPr lang="en-US" sz="1600" b="0" i="0" u="sng" strike="noStrike" cap="none" baseline="0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</p:txBody>
      </p:sp>
      <p:pic>
        <p:nvPicPr>
          <p:cNvPr id="4100" name="Picture 4" descr="http://www.wordinfo.info/words/images/Eng-hist-20B-100-yrs-w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65478"/>
            <a:ext cx="2728872" cy="28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49" y="453617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189361">
            <a:off x="5638799" y="4307576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joan of a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0" y="4898690"/>
            <a:ext cx="1479812" cy="1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677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546" y="1325177"/>
            <a:ext cx="5192854" cy="4572000"/>
          </a:xfrm>
        </p:spPr>
        <p:txBody>
          <a:bodyPr>
            <a:noAutofit/>
          </a:bodyPr>
          <a:lstStyle/>
          <a:p>
            <a:pPr marL="292100" lvl="0" indent="-292100">
              <a:spcBef>
                <a:spcPts val="0"/>
              </a:spcBef>
              <a:buSzPct val="70312"/>
              <a:buFont typeface="Arial"/>
              <a:buChar char="•"/>
            </a:pPr>
            <a:r>
              <a:rPr lang="en-US" sz="2300" u="sng" dirty="0" smtClean="0">
                <a:latin typeface="Kameron"/>
                <a:ea typeface="Kameron"/>
                <a:cs typeface="Kameron"/>
                <a:sym typeface="Kameron"/>
              </a:rPr>
              <a:t>LED TO</a:t>
            </a:r>
          </a:p>
          <a:p>
            <a:pPr marL="566420" lvl="1" indent="-292100">
              <a:spcBef>
                <a:spcPts val="0"/>
              </a:spcBef>
              <a:buSzPct val="70312"/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France’s </a:t>
            </a:r>
            <a:r>
              <a:rPr lang="en-US" sz="230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royal power is </a:t>
            </a:r>
            <a:r>
              <a:rPr lang="en-US" sz="2300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centralized</a:t>
            </a:r>
          </a:p>
          <a:p>
            <a:pPr marL="566420" lvl="1" indent="-292100">
              <a:spcBef>
                <a:spcPts val="0"/>
              </a:spcBef>
              <a:buSzPct val="70312"/>
              <a:buFont typeface="Arial"/>
              <a:buChar char="•"/>
            </a:pPr>
            <a:r>
              <a:rPr lang="en-US" sz="23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Powerful monarchies consolidate their power</a:t>
            </a:r>
          </a:p>
          <a:p>
            <a:pPr marL="274320" lvl="1" indent="0">
              <a:spcBef>
                <a:spcPts val="0"/>
              </a:spcBef>
              <a:buSzPct val="70312"/>
              <a:buNone/>
            </a:pPr>
            <a:endParaRPr lang="en-US" sz="2300" u="sng" dirty="0" smtClean="0">
              <a:solidFill>
                <a:schemeClr val="tx1"/>
              </a:solidFill>
              <a:latin typeface="Kameron"/>
              <a:ea typeface="Kameron"/>
              <a:cs typeface="Kameron"/>
              <a:sym typeface="Wingdings" panose="05000000000000000000" pitchFamily="2" charset="2"/>
            </a:endParaRPr>
          </a:p>
          <a:p>
            <a:pPr marL="292100" lvl="0" indent="-292100">
              <a:spcBef>
                <a:spcPts val="0"/>
              </a:spcBef>
              <a:buSzPct val="70312"/>
              <a:buFont typeface="Arial"/>
              <a:buChar char="•"/>
            </a:pPr>
            <a:r>
              <a:rPr lang="en-US" sz="2300" u="sng" dirty="0" smtClean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France </a:t>
            </a:r>
            <a:r>
              <a:rPr lang="en-US" sz="2300" u="sng" dirty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became a major European power</a:t>
            </a:r>
            <a:r>
              <a:rPr lang="en-US" sz="2300" dirty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, army loyal to French king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Contributed to a creation of a system of government taxation and paid military service </a:t>
            </a:r>
            <a:endParaRPr lang="en-US" sz="2300" dirty="0" smtClean="0">
              <a:solidFill>
                <a:schemeClr val="tx1"/>
              </a:solidFill>
              <a:latin typeface="Kameron"/>
              <a:ea typeface="Kameron"/>
              <a:cs typeface="Kameron"/>
              <a:sym typeface="Wingdings" panose="05000000000000000000" pitchFamily="2" charset="2"/>
            </a:endParaRPr>
          </a:p>
          <a:p>
            <a:pPr marL="840740" lvl="2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300" dirty="0" smtClean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(</a:t>
            </a:r>
            <a:r>
              <a:rPr lang="en-US" sz="2300" dirty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no need for knights/vassals) </a:t>
            </a:r>
            <a:r>
              <a:rPr lang="en-US" sz="2300" dirty="0" smtClean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= end </a:t>
            </a:r>
            <a:r>
              <a:rPr lang="en-US" sz="2300" dirty="0">
                <a:latin typeface="Kameron"/>
                <a:ea typeface="Kameron"/>
                <a:cs typeface="Kameron"/>
                <a:sym typeface="Wingdings" panose="05000000000000000000" pitchFamily="2" charset="2"/>
              </a:rPr>
              <a:t>of feudalism</a:t>
            </a:r>
          </a:p>
          <a:p>
            <a:endParaRPr lang="en-US" sz="2300" dirty="0"/>
          </a:p>
        </p:txBody>
      </p:sp>
      <p:sp>
        <p:nvSpPr>
          <p:cNvPr id="4" name="Shape 156"/>
          <p:cNvSpPr txBox="1">
            <a:spLocks/>
          </p:cNvSpPr>
          <p:nvPr/>
        </p:nvSpPr>
        <p:spPr>
          <a:xfrm>
            <a:off x="0" y="381000"/>
            <a:ext cx="4114800" cy="7589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indent="-4064" algn="l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3: The Hundred Years’ War</a:t>
            </a:r>
            <a:endParaRPr lang="en-US" sz="3200" u="sng" dirty="0">
              <a:solidFill>
                <a:schemeClr val="tx1"/>
              </a:solidFill>
              <a:latin typeface="Kameron"/>
              <a:ea typeface="Kameron"/>
              <a:cs typeface="Kameron"/>
              <a:sym typeface="Kameron"/>
            </a:endParaRPr>
          </a:p>
        </p:txBody>
      </p:sp>
      <p:pic>
        <p:nvPicPr>
          <p:cNvPr id="5122" name="Picture 2" descr="http://www.nuttyhistory.com/uploads/1/2/1/5/12150034/802634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80" y="228601"/>
            <a:ext cx="362982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8EACA"/>
              </a:buClr>
              <a:buSzPct val="25000"/>
              <a:buFont typeface="Kameron"/>
              <a:buNone/>
            </a:pPr>
            <a:r>
              <a:rPr lang="en-US" sz="4600" b="0" i="0" u="sng" strike="noStrike" cap="none" baseline="0" dirty="0">
                <a:solidFill>
                  <a:schemeClr val="tx1"/>
                </a:solidFill>
                <a:latin typeface="Kameron"/>
                <a:ea typeface="Kameron"/>
                <a:cs typeface="Kameron"/>
                <a:sym typeface="Kameron"/>
              </a:rPr>
              <a:t>Cause 4: The Great Schism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sz="quarter" idx="1"/>
          </p:nvPr>
        </p:nvSpPr>
        <p:spPr>
          <a:xfrm>
            <a:off x="152400" y="1267597"/>
            <a:ext cx="4724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1305</a:t>
            </a:r>
            <a:r>
              <a:rPr lang="en-US" sz="22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– </a:t>
            </a: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Frenchman is elected Pope</a:t>
            </a:r>
            <a:r>
              <a:rPr lang="en-US" sz="2200" b="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 and the </a:t>
            </a:r>
            <a:r>
              <a:rPr lang="en-US" sz="2200" b="0" i="0" u="sng" strike="noStrike" cap="none" dirty="0" smtClean="0">
                <a:latin typeface="Kameron"/>
                <a:ea typeface="Kameron"/>
                <a:cs typeface="Kameron"/>
                <a:sym typeface="Kameron"/>
              </a:rPr>
              <a:t>papacy moved to Avignon, France </a:t>
            </a:r>
            <a:r>
              <a:rPr lang="en-US" sz="2200" b="0" i="0" u="none" strike="noStrike" cap="none" dirty="0" smtClean="0">
                <a:latin typeface="Kameron"/>
                <a:ea typeface="Kameron"/>
                <a:cs typeface="Kameron"/>
                <a:sym typeface="Kameron"/>
              </a:rPr>
              <a:t>(French have great influence over pope)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200" b="0" i="0" u="none" strike="noStrike" cap="none" dirty="0" smtClean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1378</a:t>
            </a:r>
            <a:r>
              <a:rPr lang="en-US" sz="22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: </a:t>
            </a:r>
            <a:r>
              <a:rPr lang="en-US" sz="22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Italian </a:t>
            </a: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elected </a:t>
            </a:r>
            <a:r>
              <a:rPr lang="en-US" sz="22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pope </a:t>
            </a:r>
            <a:r>
              <a:rPr lang="en-US" sz="22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– Pope Urban </a:t>
            </a:r>
            <a:r>
              <a:rPr lang="en-US" sz="22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VI. </a:t>
            </a: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Papacy moved back to Rome</a:t>
            </a:r>
            <a:r>
              <a:rPr lang="en-US" sz="22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. </a:t>
            </a:r>
          </a:p>
          <a:p>
            <a:pPr marL="566420" lvl="1" indent="-29210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EFFECTS/LED TO</a:t>
            </a:r>
            <a:endParaRPr lang="en-US" b="0" i="0" u="none" strike="noStrike" cap="none" baseline="0" dirty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The </a:t>
            </a:r>
            <a:r>
              <a:rPr lang="en-US" sz="22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French cardinals </a:t>
            </a: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upset</a:t>
            </a:r>
            <a:r>
              <a:rPr lang="en-US" sz="22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 and </a:t>
            </a:r>
            <a:r>
              <a:rPr lang="en-US" sz="22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elected another person</a:t>
            </a:r>
            <a:r>
              <a:rPr lang="en-US" sz="2200" b="0" i="0" u="none" strike="noStrike" cap="none" baseline="0" dirty="0">
                <a:latin typeface="Kameron"/>
                <a:ea typeface="Kameron"/>
                <a:cs typeface="Kameron"/>
                <a:sym typeface="Kameron"/>
              </a:rPr>
              <a:t> – Clement VII – </a:t>
            </a:r>
            <a:r>
              <a:rPr lang="en-US" sz="2200" b="0" i="0" u="sng" strike="noStrike" cap="none" baseline="0" dirty="0">
                <a:latin typeface="Kameron"/>
                <a:ea typeface="Kameron"/>
                <a:cs typeface="Kameron"/>
                <a:sym typeface="Kameron"/>
              </a:rPr>
              <a:t>as </a:t>
            </a:r>
            <a:r>
              <a:rPr lang="en-US" sz="2200" b="0" i="0" u="sng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pope to keep papacy in France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endParaRPr lang="en-US" sz="2200" b="0" i="0" u="none" strike="noStrike" cap="none" baseline="0" dirty="0">
              <a:latin typeface="Kameron"/>
              <a:ea typeface="Kameron"/>
              <a:cs typeface="Kameron"/>
              <a:sym typeface="Kameron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312"/>
              <a:buFont typeface="Arial"/>
              <a:buChar char="•"/>
            </a:pPr>
            <a:r>
              <a:rPr lang="en-US" sz="2200" b="0" i="0" u="none" strike="noStrike" cap="none" baseline="0" dirty="0" smtClean="0">
                <a:latin typeface="Kameron"/>
                <a:ea typeface="Kameron"/>
                <a:cs typeface="Kameron"/>
                <a:sym typeface="Kameron"/>
              </a:rPr>
              <a:t>TWO POPES!?</a:t>
            </a:r>
          </a:p>
        </p:txBody>
      </p:sp>
      <p:pic>
        <p:nvPicPr>
          <p:cNvPr id="6148" name="Picture 4" descr="http://1.bp.blogspot.com/_mCRJiHzSkv0/SZI5xVT7xhI/AAAAAAAAAJ4/FtfcCyP--kI/s400/popeF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94" y="1620794"/>
            <a:ext cx="3865606" cy="38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7549</TotalTime>
  <Words>974</Words>
  <Application>Microsoft Office PowerPoint</Application>
  <PresentationFormat>On-screen Show (4:3)</PresentationFormat>
  <Paragraphs>130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Georgia</vt:lpstr>
      <vt:lpstr>Kameron</vt:lpstr>
      <vt:lpstr>Times New Roman</vt:lpstr>
      <vt:lpstr>TimesNewRomanPS-BoldMT</vt:lpstr>
      <vt:lpstr>TimesNewRomanPSMT</vt:lpstr>
      <vt:lpstr>Wingdings</vt:lpstr>
      <vt:lpstr>Wingdings 2</vt:lpstr>
      <vt:lpstr>Civic</vt:lpstr>
      <vt:lpstr>Decline of Feudalism</vt:lpstr>
      <vt:lpstr>Why did Feudalism Collapse?</vt:lpstr>
      <vt:lpstr>Cause 1: The Crusades</vt:lpstr>
      <vt:lpstr>PowerPoint Presentation</vt:lpstr>
      <vt:lpstr>Cause 2: The Black Death</vt:lpstr>
      <vt:lpstr>Cause 2: The Black Death</vt:lpstr>
      <vt:lpstr>Cause 3: The Hundred Years’ War</vt:lpstr>
      <vt:lpstr>PowerPoint Presentation</vt:lpstr>
      <vt:lpstr>Cause 4: The Great Schism</vt:lpstr>
      <vt:lpstr>PowerPoint Presentation</vt:lpstr>
      <vt:lpstr>Decline of Feudalism Assignment</vt:lpstr>
      <vt:lpstr>Next up: Notebook (or binder!) Test</vt:lpstr>
      <vt:lpstr>Exit Ticket</vt:lpstr>
      <vt:lpstr>Exit Ticket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Decline of Feudalism</dc:title>
  <dc:creator>Caty_Hight</dc:creator>
  <cp:lastModifiedBy>e135253</cp:lastModifiedBy>
  <cp:revision>115</cp:revision>
  <cp:lastPrinted>2017-11-03T14:29:26Z</cp:lastPrinted>
  <dcterms:modified xsi:type="dcterms:W3CDTF">2018-10-23T16:57:25Z</dcterms:modified>
</cp:coreProperties>
</file>