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73" r:id="rId2"/>
  </p:sldMasterIdLst>
  <p:notesMasterIdLst>
    <p:notesMasterId r:id="rId18"/>
  </p:notesMasterIdLst>
  <p:handoutMasterIdLst>
    <p:handoutMasterId r:id="rId19"/>
  </p:handoutMasterIdLst>
  <p:sldIdLst>
    <p:sldId id="277" r:id="rId3"/>
    <p:sldId id="256" r:id="rId4"/>
    <p:sldId id="259" r:id="rId5"/>
    <p:sldId id="278" r:id="rId6"/>
    <p:sldId id="271" r:id="rId7"/>
    <p:sldId id="276" r:id="rId8"/>
    <p:sldId id="260" r:id="rId9"/>
    <p:sldId id="261" r:id="rId10"/>
    <p:sldId id="262" r:id="rId11"/>
    <p:sldId id="263" r:id="rId12"/>
    <p:sldId id="264" r:id="rId13"/>
    <p:sldId id="267" r:id="rId14"/>
    <p:sldId id="265" r:id="rId15"/>
    <p:sldId id="279" r:id="rId16"/>
    <p:sldId id="270" r:id="rId17"/>
  </p:sldIdLst>
  <p:sldSz cx="9144000" cy="6858000" type="screen4x3"/>
  <p:notesSz cx="7010400" cy="9296400"/>
  <p:embeddedFontLs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rbel" panose="020B0503020204020204" pitchFamily="34" charset="0"/>
      <p:regular r:id="rId26"/>
      <p:bold r:id="rId27"/>
      <p:italic r:id="rId28"/>
      <p:boldItalic r:id="rId29"/>
    </p:embeddedFont>
    <p:embeddedFont>
      <p:font typeface="Consolas" panose="020B0609020204030204" pitchFamily="49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19EE9E-65FD-4AB0-AF47-7E76907734CD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BAAFD8E3-563D-4991-95FD-F157DF2DE0CE}">
      <dgm:prSet phldrT="[Text]"/>
      <dgm:spPr/>
      <dgm:t>
        <a:bodyPr/>
        <a:lstStyle/>
        <a:p>
          <a:r>
            <a:rPr lang="en-US" dirty="0" smtClean="0"/>
            <a:t>1</a:t>
          </a:r>
          <a:r>
            <a:rPr lang="en-US" baseline="30000" dirty="0" smtClean="0"/>
            <a:t>st</a:t>
          </a:r>
          <a:r>
            <a:rPr lang="en-US" dirty="0" smtClean="0"/>
            <a:t> estate: clergy (1%)</a:t>
          </a:r>
          <a:endParaRPr lang="en-US" dirty="0"/>
        </a:p>
      </dgm:t>
    </dgm:pt>
    <dgm:pt modelId="{3AF7D542-CFB3-4BF2-A74B-F728D90DEE8B}" type="parTrans" cxnId="{17BD2E50-C628-48C0-A5BD-39DBE485258F}">
      <dgm:prSet/>
      <dgm:spPr/>
      <dgm:t>
        <a:bodyPr/>
        <a:lstStyle/>
        <a:p>
          <a:endParaRPr lang="en-US"/>
        </a:p>
      </dgm:t>
    </dgm:pt>
    <dgm:pt modelId="{ADB2706B-30DC-45A3-BE3D-8D0781C29E9D}" type="sibTrans" cxnId="{17BD2E50-C628-48C0-A5BD-39DBE485258F}">
      <dgm:prSet/>
      <dgm:spPr/>
      <dgm:t>
        <a:bodyPr/>
        <a:lstStyle/>
        <a:p>
          <a:endParaRPr lang="en-US"/>
        </a:p>
      </dgm:t>
    </dgm:pt>
    <dgm:pt modelId="{0EDFF88E-151A-4AF4-89D9-F707A4F9DEFE}">
      <dgm:prSet phldrT="[Text]"/>
      <dgm:spPr/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dirty="0" smtClean="0"/>
            <a:t> estate: monarchs &amp; nobles (2%)</a:t>
          </a:r>
          <a:endParaRPr lang="en-US" dirty="0"/>
        </a:p>
      </dgm:t>
    </dgm:pt>
    <dgm:pt modelId="{4A0A5AEF-8DD1-4415-9D51-60350C3EFEC1}" type="parTrans" cxnId="{A11AC672-8A57-4ADD-93DB-6790C0F1EBCA}">
      <dgm:prSet/>
      <dgm:spPr/>
      <dgm:t>
        <a:bodyPr/>
        <a:lstStyle/>
        <a:p>
          <a:endParaRPr lang="en-US"/>
        </a:p>
      </dgm:t>
    </dgm:pt>
    <dgm:pt modelId="{469C84E9-DC73-4A00-9CDC-FA247222BE75}" type="sibTrans" cxnId="{A11AC672-8A57-4ADD-93DB-6790C0F1EBCA}">
      <dgm:prSet/>
      <dgm:spPr/>
      <dgm:t>
        <a:bodyPr/>
        <a:lstStyle/>
        <a:p>
          <a:endParaRPr lang="en-US"/>
        </a:p>
      </dgm:t>
    </dgm:pt>
    <dgm:pt modelId="{0AEBBBD2-DDCD-4391-92F6-8D0F7FD93736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</a:t>
          </a:r>
          <a:r>
            <a:rPr lang="en-US" dirty="0" smtClean="0"/>
            <a:t> estate: bourgeoisie (middle class) &amp; peasants (97%)</a:t>
          </a:r>
          <a:endParaRPr lang="en-US" dirty="0"/>
        </a:p>
      </dgm:t>
    </dgm:pt>
    <dgm:pt modelId="{11D47DA9-57A4-42A2-8CF4-37B3B717F23E}" type="parTrans" cxnId="{B39B75E5-8F7C-4894-9630-C5DB8ED75098}">
      <dgm:prSet/>
      <dgm:spPr/>
      <dgm:t>
        <a:bodyPr/>
        <a:lstStyle/>
        <a:p>
          <a:endParaRPr lang="en-US"/>
        </a:p>
      </dgm:t>
    </dgm:pt>
    <dgm:pt modelId="{89EFBAFA-84D3-4943-B3AE-5B2D249E49AF}" type="sibTrans" cxnId="{B39B75E5-8F7C-4894-9630-C5DB8ED75098}">
      <dgm:prSet/>
      <dgm:spPr/>
      <dgm:t>
        <a:bodyPr/>
        <a:lstStyle/>
        <a:p>
          <a:endParaRPr lang="en-US"/>
        </a:p>
      </dgm:t>
    </dgm:pt>
    <dgm:pt modelId="{98EEFBF1-0BB6-4B4D-91EA-46257AD2B8D6}" type="pres">
      <dgm:prSet presAssocID="{2219EE9E-65FD-4AB0-AF47-7E76907734CD}" presName="Name0" presStyleCnt="0">
        <dgm:presLayoutVars>
          <dgm:dir/>
          <dgm:animLvl val="lvl"/>
          <dgm:resizeHandles val="exact"/>
        </dgm:presLayoutVars>
      </dgm:prSet>
      <dgm:spPr/>
    </dgm:pt>
    <dgm:pt modelId="{E3E23AEA-4F42-4F7D-98BF-B310670247BA}" type="pres">
      <dgm:prSet presAssocID="{BAAFD8E3-563D-4991-95FD-F157DF2DE0CE}" presName="Name8" presStyleCnt="0"/>
      <dgm:spPr/>
    </dgm:pt>
    <dgm:pt modelId="{5163CB1B-023D-4B1D-9DDE-B8F0E04D525F}" type="pres">
      <dgm:prSet presAssocID="{BAAFD8E3-563D-4991-95FD-F157DF2DE0CE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3AD32-9876-4FB5-AA23-EC377352586A}" type="pres">
      <dgm:prSet presAssocID="{BAAFD8E3-563D-4991-95FD-F157DF2DE0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4216B-144C-4051-9DB4-A060B5178CC4}" type="pres">
      <dgm:prSet presAssocID="{0EDFF88E-151A-4AF4-89D9-F707A4F9DEFE}" presName="Name8" presStyleCnt="0"/>
      <dgm:spPr/>
    </dgm:pt>
    <dgm:pt modelId="{23B42310-662E-49E4-B642-49710170C075}" type="pres">
      <dgm:prSet presAssocID="{0EDFF88E-151A-4AF4-89D9-F707A4F9DEF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8A8D9-0FF1-43C5-AAF5-AD218A4CF758}" type="pres">
      <dgm:prSet presAssocID="{0EDFF88E-151A-4AF4-89D9-F707A4F9DE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E057B-D5FB-4C5A-853A-A97ECFFE82EF}" type="pres">
      <dgm:prSet presAssocID="{0AEBBBD2-DDCD-4391-92F6-8D0F7FD93736}" presName="Name8" presStyleCnt="0"/>
      <dgm:spPr/>
    </dgm:pt>
    <dgm:pt modelId="{A80E171B-E7D0-43E9-9341-0050576E4272}" type="pres">
      <dgm:prSet presAssocID="{0AEBBBD2-DDCD-4391-92F6-8D0F7FD9373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1596A-A002-4CC7-A045-E529020B2599}" type="pres">
      <dgm:prSet presAssocID="{0AEBBBD2-DDCD-4391-92F6-8D0F7FD9373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5A1309-CDBF-4879-BF3E-3923E64CCA29}" type="presOf" srcId="{0AEBBBD2-DDCD-4391-92F6-8D0F7FD93736}" destId="{F071596A-A002-4CC7-A045-E529020B2599}" srcOrd="1" destOrd="0" presId="urn:microsoft.com/office/officeart/2005/8/layout/pyramid1"/>
    <dgm:cxn modelId="{74F08E18-FA24-4513-A4B3-25BD17580559}" type="presOf" srcId="{0AEBBBD2-DDCD-4391-92F6-8D0F7FD93736}" destId="{A80E171B-E7D0-43E9-9341-0050576E4272}" srcOrd="0" destOrd="0" presId="urn:microsoft.com/office/officeart/2005/8/layout/pyramid1"/>
    <dgm:cxn modelId="{A11AC672-8A57-4ADD-93DB-6790C0F1EBCA}" srcId="{2219EE9E-65FD-4AB0-AF47-7E76907734CD}" destId="{0EDFF88E-151A-4AF4-89D9-F707A4F9DEFE}" srcOrd="1" destOrd="0" parTransId="{4A0A5AEF-8DD1-4415-9D51-60350C3EFEC1}" sibTransId="{469C84E9-DC73-4A00-9CDC-FA247222BE75}"/>
    <dgm:cxn modelId="{0647A1FE-EE8E-4E38-ABE2-F60EE8015D7B}" type="presOf" srcId="{0EDFF88E-151A-4AF4-89D9-F707A4F9DEFE}" destId="{0658A8D9-0FF1-43C5-AAF5-AD218A4CF758}" srcOrd="1" destOrd="0" presId="urn:microsoft.com/office/officeart/2005/8/layout/pyramid1"/>
    <dgm:cxn modelId="{B60BD38D-CAB0-43AA-9EB1-E196A98DC033}" type="presOf" srcId="{BAAFD8E3-563D-4991-95FD-F157DF2DE0CE}" destId="{2023AD32-9876-4FB5-AA23-EC377352586A}" srcOrd="1" destOrd="0" presId="urn:microsoft.com/office/officeart/2005/8/layout/pyramid1"/>
    <dgm:cxn modelId="{17BD2E50-C628-48C0-A5BD-39DBE485258F}" srcId="{2219EE9E-65FD-4AB0-AF47-7E76907734CD}" destId="{BAAFD8E3-563D-4991-95FD-F157DF2DE0CE}" srcOrd="0" destOrd="0" parTransId="{3AF7D542-CFB3-4BF2-A74B-F728D90DEE8B}" sibTransId="{ADB2706B-30DC-45A3-BE3D-8D0781C29E9D}"/>
    <dgm:cxn modelId="{8468A52C-E512-4425-ACDD-FC3CE62C8C55}" type="presOf" srcId="{BAAFD8E3-563D-4991-95FD-F157DF2DE0CE}" destId="{5163CB1B-023D-4B1D-9DDE-B8F0E04D525F}" srcOrd="0" destOrd="0" presId="urn:microsoft.com/office/officeart/2005/8/layout/pyramid1"/>
    <dgm:cxn modelId="{A280CA2C-F1C1-419A-9951-47921391C3AA}" type="presOf" srcId="{0EDFF88E-151A-4AF4-89D9-F707A4F9DEFE}" destId="{23B42310-662E-49E4-B642-49710170C075}" srcOrd="0" destOrd="0" presId="urn:microsoft.com/office/officeart/2005/8/layout/pyramid1"/>
    <dgm:cxn modelId="{C7EC3E8B-F3D8-4168-A79E-DF98B444BD66}" type="presOf" srcId="{2219EE9E-65FD-4AB0-AF47-7E76907734CD}" destId="{98EEFBF1-0BB6-4B4D-91EA-46257AD2B8D6}" srcOrd="0" destOrd="0" presId="urn:microsoft.com/office/officeart/2005/8/layout/pyramid1"/>
    <dgm:cxn modelId="{B39B75E5-8F7C-4894-9630-C5DB8ED75098}" srcId="{2219EE9E-65FD-4AB0-AF47-7E76907734CD}" destId="{0AEBBBD2-DDCD-4391-92F6-8D0F7FD93736}" srcOrd="2" destOrd="0" parTransId="{11D47DA9-57A4-42A2-8CF4-37B3B717F23E}" sibTransId="{89EFBAFA-84D3-4943-B3AE-5B2D249E49AF}"/>
    <dgm:cxn modelId="{69902EFB-F9E3-40D8-B098-E5DA28308F89}" type="presParOf" srcId="{98EEFBF1-0BB6-4B4D-91EA-46257AD2B8D6}" destId="{E3E23AEA-4F42-4F7D-98BF-B310670247BA}" srcOrd="0" destOrd="0" presId="urn:microsoft.com/office/officeart/2005/8/layout/pyramid1"/>
    <dgm:cxn modelId="{79953211-746A-4DA2-846D-EEC926579674}" type="presParOf" srcId="{E3E23AEA-4F42-4F7D-98BF-B310670247BA}" destId="{5163CB1B-023D-4B1D-9DDE-B8F0E04D525F}" srcOrd="0" destOrd="0" presId="urn:microsoft.com/office/officeart/2005/8/layout/pyramid1"/>
    <dgm:cxn modelId="{8C521805-6040-4276-8D53-F41588A664F3}" type="presParOf" srcId="{E3E23AEA-4F42-4F7D-98BF-B310670247BA}" destId="{2023AD32-9876-4FB5-AA23-EC377352586A}" srcOrd="1" destOrd="0" presId="urn:microsoft.com/office/officeart/2005/8/layout/pyramid1"/>
    <dgm:cxn modelId="{CAFB67C9-638E-408F-B0B3-A7EBAAF56836}" type="presParOf" srcId="{98EEFBF1-0BB6-4B4D-91EA-46257AD2B8D6}" destId="{EC84216B-144C-4051-9DB4-A060B5178CC4}" srcOrd="1" destOrd="0" presId="urn:microsoft.com/office/officeart/2005/8/layout/pyramid1"/>
    <dgm:cxn modelId="{6782047D-8ADA-4165-8A1E-8425644E1B09}" type="presParOf" srcId="{EC84216B-144C-4051-9DB4-A060B5178CC4}" destId="{23B42310-662E-49E4-B642-49710170C075}" srcOrd="0" destOrd="0" presId="urn:microsoft.com/office/officeart/2005/8/layout/pyramid1"/>
    <dgm:cxn modelId="{712FF814-6FEA-4084-AD20-4DB68DB51966}" type="presParOf" srcId="{EC84216B-144C-4051-9DB4-A060B5178CC4}" destId="{0658A8D9-0FF1-43C5-AAF5-AD218A4CF758}" srcOrd="1" destOrd="0" presId="urn:microsoft.com/office/officeart/2005/8/layout/pyramid1"/>
    <dgm:cxn modelId="{9C7E65A2-C7E2-4627-89A6-C6F070CF3DCD}" type="presParOf" srcId="{98EEFBF1-0BB6-4B4D-91EA-46257AD2B8D6}" destId="{257E057B-D5FB-4C5A-853A-A97ECFFE82EF}" srcOrd="2" destOrd="0" presId="urn:microsoft.com/office/officeart/2005/8/layout/pyramid1"/>
    <dgm:cxn modelId="{E70EC83E-BD3E-44A0-8DF9-4C26C0D14934}" type="presParOf" srcId="{257E057B-D5FB-4C5A-853A-A97ECFFE82EF}" destId="{A80E171B-E7D0-43E9-9341-0050576E4272}" srcOrd="0" destOrd="0" presId="urn:microsoft.com/office/officeart/2005/8/layout/pyramid1"/>
    <dgm:cxn modelId="{5F5E206E-870E-4291-B84D-D2535C2D1384}" type="presParOf" srcId="{257E057B-D5FB-4C5A-853A-A97ECFFE82EF}" destId="{F071596A-A002-4CC7-A045-E529020B259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3CB1B-023D-4B1D-9DDE-B8F0E04D525F}">
      <dsp:nvSpPr>
        <dsp:cNvPr id="0" name=""/>
        <dsp:cNvSpPr/>
      </dsp:nvSpPr>
      <dsp:spPr>
        <a:xfrm>
          <a:off x="1819417" y="0"/>
          <a:ext cx="1819417" cy="1219199"/>
        </a:xfrm>
        <a:prstGeom prst="trapezoid">
          <a:avLst>
            <a:gd name="adj" fmla="val 7461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</a:t>
          </a:r>
          <a:r>
            <a:rPr lang="en-US" sz="2700" kern="1200" baseline="30000" dirty="0" smtClean="0"/>
            <a:t>st</a:t>
          </a:r>
          <a:r>
            <a:rPr lang="en-US" sz="2700" kern="1200" dirty="0" smtClean="0"/>
            <a:t> estate: clergy (1%)</a:t>
          </a:r>
          <a:endParaRPr lang="en-US" sz="2700" kern="1200" dirty="0"/>
        </a:p>
      </dsp:txBody>
      <dsp:txXfrm>
        <a:off x="1819417" y="0"/>
        <a:ext cx="1819417" cy="1219199"/>
      </dsp:txXfrm>
    </dsp:sp>
    <dsp:sp modelId="{23B42310-662E-49E4-B642-49710170C075}">
      <dsp:nvSpPr>
        <dsp:cNvPr id="0" name=""/>
        <dsp:cNvSpPr/>
      </dsp:nvSpPr>
      <dsp:spPr>
        <a:xfrm>
          <a:off x="909708" y="1219199"/>
          <a:ext cx="3638834" cy="1219199"/>
        </a:xfrm>
        <a:prstGeom prst="trapezoid">
          <a:avLst>
            <a:gd name="adj" fmla="val 7461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</a:t>
          </a:r>
          <a:r>
            <a:rPr lang="en-US" sz="2700" kern="1200" baseline="30000" dirty="0" smtClean="0"/>
            <a:t>nd</a:t>
          </a:r>
          <a:r>
            <a:rPr lang="en-US" sz="2700" kern="1200" dirty="0" smtClean="0"/>
            <a:t> estate: monarchs &amp; nobles (2%)</a:t>
          </a:r>
          <a:endParaRPr lang="en-US" sz="2700" kern="1200" dirty="0"/>
        </a:p>
      </dsp:txBody>
      <dsp:txXfrm>
        <a:off x="1546504" y="1219199"/>
        <a:ext cx="2365242" cy="1219199"/>
      </dsp:txXfrm>
    </dsp:sp>
    <dsp:sp modelId="{A80E171B-E7D0-43E9-9341-0050576E4272}">
      <dsp:nvSpPr>
        <dsp:cNvPr id="0" name=""/>
        <dsp:cNvSpPr/>
      </dsp:nvSpPr>
      <dsp:spPr>
        <a:xfrm>
          <a:off x="0" y="2438399"/>
          <a:ext cx="5458250" cy="1219199"/>
        </a:xfrm>
        <a:prstGeom prst="trapezoid">
          <a:avLst>
            <a:gd name="adj" fmla="val 7461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</a:t>
          </a:r>
          <a:r>
            <a:rPr lang="en-US" sz="2700" kern="1200" baseline="30000" dirty="0" smtClean="0"/>
            <a:t>rd</a:t>
          </a:r>
          <a:r>
            <a:rPr lang="en-US" sz="2700" kern="1200" dirty="0" smtClean="0"/>
            <a:t> estate: bourgeoisie (middle class) &amp; peasants (97%)</a:t>
          </a:r>
          <a:endParaRPr lang="en-US" sz="2700" kern="1200" dirty="0"/>
        </a:p>
      </dsp:txBody>
      <dsp:txXfrm>
        <a:off x="955193" y="2438399"/>
        <a:ext cx="3547863" cy="1219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F3DDA-BD8B-4E07-A6CD-D101D1AA4B83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A3A14-3AF8-4179-A24B-92F2E7BC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78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58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1774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9766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3547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943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61208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65886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522415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1774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9766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3547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943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61208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65886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522415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58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1774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9766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3547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943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61208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65886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522415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 smtClean="0"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</a:pPr>
              <a:t>‹#›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957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3970937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</a:pPr>
              <a:t>2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730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9550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r>
              <a:rPr lang="en-US" dirty="0"/>
              <a:t>Marie spent 1.5million gambling card games; rejected tight silk dresses (angered fashion industry)</a:t>
            </a:r>
            <a:endParaRPr dirty="0"/>
          </a:p>
        </p:txBody>
      </p:sp>
      <p:sp>
        <p:nvSpPr>
          <p:cNvPr id="229" name="Shape 229"/>
          <p:cNvSpPr txBox="1"/>
          <p:nvPr/>
        </p:nvSpPr>
        <p:spPr>
          <a:xfrm>
            <a:off x="3970937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</a:pPr>
              <a:t>3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119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r>
              <a:rPr lang="en-US" dirty="0"/>
              <a:t>Estates Gen: each estate had 1 vote, resulting in 3</a:t>
            </a:r>
            <a:r>
              <a:rPr lang="en-US" baseline="30000" dirty="0"/>
              <a:t>rd</a:t>
            </a:r>
            <a:r>
              <a:rPr lang="en-US" dirty="0"/>
              <a:t> always losing</a:t>
            </a:r>
            <a:endParaRPr dirty="0"/>
          </a:p>
        </p:txBody>
      </p:sp>
      <p:sp>
        <p:nvSpPr>
          <p:cNvPr id="237" name="Shape 237"/>
          <p:cNvSpPr txBox="1"/>
          <p:nvPr/>
        </p:nvSpPr>
        <p:spPr>
          <a:xfrm>
            <a:off x="3970937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</a:pPr>
              <a:t>7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59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r>
              <a:rPr lang="en-US" dirty="0"/>
              <a:t>Paraded around with guards heads on pikes (textbook)</a:t>
            </a:r>
            <a:endParaRPr dirty="0"/>
          </a:p>
        </p:txBody>
      </p:sp>
      <p:sp>
        <p:nvSpPr>
          <p:cNvPr id="246" name="Shape 246"/>
          <p:cNvSpPr txBox="1"/>
          <p:nvPr/>
        </p:nvSpPr>
        <p:spPr>
          <a:xfrm>
            <a:off x="3970937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</a:pPr>
              <a:t>8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351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endParaRPr/>
          </a:p>
        </p:txBody>
      </p:sp>
      <p:sp>
        <p:nvSpPr>
          <p:cNvPr id="256" name="Shape 256"/>
          <p:cNvSpPr txBox="1"/>
          <p:nvPr/>
        </p:nvSpPr>
        <p:spPr>
          <a:xfrm>
            <a:off x="3970937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</a:pPr>
              <a:t>9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816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r>
              <a:rPr lang="en-US" dirty="0"/>
              <a:t>Taking control of church = gaining church wealth. Sold church lands, helped pay off debt. Alarmed the French peasants. Rights only applied to white men.</a:t>
            </a:r>
            <a:endParaRPr dirty="0"/>
          </a:p>
        </p:txBody>
      </p:sp>
      <p:sp>
        <p:nvSpPr>
          <p:cNvPr id="263" name="Shape 263"/>
          <p:cNvSpPr txBox="1"/>
          <p:nvPr/>
        </p:nvSpPr>
        <p:spPr>
          <a:xfrm>
            <a:off x="3970937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</a:pPr>
              <a:t>10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36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3970937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</a:pPr>
              <a:t>11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4867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endParaRPr/>
          </a:p>
        </p:txBody>
      </p:sp>
      <p:sp>
        <p:nvSpPr>
          <p:cNvPr id="292" name="Shape 292"/>
          <p:cNvSpPr txBox="1"/>
          <p:nvPr/>
        </p:nvSpPr>
        <p:spPr>
          <a:xfrm>
            <a:off x="3970937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</a:pPr>
              <a:t>12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980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414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914400" y="4343400"/>
            <a:ext cx="7772400" cy="1975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9144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rgbClr val="A04DA3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A04DA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69181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9837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0370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95419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20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2454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5452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1445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72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975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59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64999">
              <a:srgbClr val="000000"/>
            </a:gs>
            <a:gs pos="100000">
              <a:srgbClr val="63668B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309562" y="681037"/>
            <a:ext cx="46036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268287" y="681037"/>
            <a:ext cx="2857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249237" y="681037"/>
            <a:ext cx="9524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222250" y="681037"/>
            <a:ext cx="79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255587" y="5046662"/>
            <a:ext cx="73025" cy="169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255587" y="4797425"/>
            <a:ext cx="73025" cy="228600"/>
          </a:xfrm>
          <a:prstGeom prst="rect">
            <a:avLst/>
          </a:prstGeom>
          <a:solidFill>
            <a:srgbClr val="A04D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255587" y="4637087"/>
            <a:ext cx="73025" cy="1381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/>
          <p:nvPr/>
        </p:nvSpPr>
        <p:spPr>
          <a:xfrm>
            <a:off x="255587" y="4541837"/>
            <a:ext cx="73025" cy="746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11163" marR="0" lvl="0" indent="-166687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39775" marR="0" lvl="1" indent="-146684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95363" marR="0" lvl="2" indent="-8096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260475" marR="0" lvl="3" indent="-92075" algn="l" rtl="0">
              <a:spcBef>
                <a:spcPts val="44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Noto Sans Symbols"/>
              <a:buChar char="•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481138" marR="0" lvl="4" indent="-84137" algn="l" rtl="0">
              <a:spcBef>
                <a:spcPts val="4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09928" marR="0" lvl="5" indent="-97027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901951" marR="0" lvl="6" indent="-85851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093976" marR="0" lvl="7" indent="-87376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500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DzEc5Ec5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 you feel about your country?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changes do you want to see happen? Why?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3.   What </a:t>
            </a:r>
            <a:r>
              <a:rPr lang="en-US" dirty="0"/>
              <a:t>are you willing to risk for these changes to happen?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4.    What </a:t>
            </a:r>
            <a:r>
              <a:rPr lang="en-US" dirty="0"/>
              <a:t>do you want to keep the same?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628650" y="40606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ct val="25000"/>
              <a:buFont typeface="Consolas"/>
              <a:buNone/>
            </a:pPr>
            <a:r>
              <a:rPr lang="en-US" sz="4000" u="sng" dirty="0" smtClean="0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rPr>
              <a:t>The Revolution Reforms France (1789)</a:t>
            </a:r>
            <a:endParaRPr lang="en-US" sz="4000" b="0" i="0" u="sng" strike="noStrike" cap="none" dirty="0">
              <a:solidFill>
                <a:srgbClr val="DEDED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idx="1"/>
          </p:nvPr>
        </p:nvSpPr>
        <p:spPr>
          <a:xfrm>
            <a:off x="287810" y="2166820"/>
            <a:ext cx="885618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Rights of Man &amp; Citizen: A </a:t>
            </a:r>
            <a:r>
              <a:rPr lang="en-US" sz="3000" b="0" i="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new constitution gave everyone equal rights</a:t>
            </a:r>
          </a:p>
          <a:p>
            <a:pPr marL="739775" marR="0" lvl="1" indent="-2952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US" sz="2600" b="0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Based on </a:t>
            </a:r>
            <a:r>
              <a:rPr lang="en-US" sz="2600" b="0" i="1" strike="noStrike" cap="none" dirty="0" err="1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Egalite</a:t>
            </a:r>
            <a:r>
              <a:rPr lang="en-US" sz="2600" b="0" i="1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600" b="0" i="1" strike="noStrike" cap="none" dirty="0" err="1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liberte</a:t>
            </a:r>
            <a:r>
              <a:rPr lang="en-US" sz="2600" b="0" i="1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&amp; </a:t>
            </a:r>
            <a:r>
              <a:rPr lang="en-US" sz="2600" b="0" i="1" strike="noStrike" cap="none" dirty="0" err="1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fraternite</a:t>
            </a:r>
            <a:endParaRPr sz="2600" b="0" i="1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King Louis </a:t>
            </a:r>
            <a:r>
              <a:rPr lang="en-US" sz="30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XVI &amp; wife Marie Antoinette </a:t>
            </a:r>
            <a:r>
              <a:rPr lang="en-US" sz="3000" b="0" i="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killed by </a:t>
            </a:r>
            <a:r>
              <a:rPr lang="en-US" sz="30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guillotine</a:t>
            </a:r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Gov. took control of Catholic Church </a:t>
            </a:r>
            <a:endParaRPr lang="en-US" sz="3000" b="0" i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None/>
            </a:pPr>
            <a:endParaRPr sz="3000" b="0" i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67" name="Shape 267" descr="https://encrypted-tbn1.google.com/images?q=tbn:ANd9GcTqFsnOY6QqB6boXMfMDX4ts2whi2-5TsJWaWqZfMBJf26EFok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4424" y="110319"/>
            <a:ext cx="1400174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ct val="25000"/>
              <a:buFont typeface="Consolas"/>
              <a:buNone/>
            </a:pPr>
            <a:r>
              <a:rPr lang="en-US" sz="4000" b="0" i="0" u="none" strike="noStrike" cap="none" dirty="0" smtClean="0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rPr>
              <a:t>Effects of the Revolution</a:t>
            </a:r>
            <a:endParaRPr lang="en-US" sz="4000" b="0" i="0" u="none" strike="noStrike" cap="none" dirty="0">
              <a:solidFill>
                <a:srgbClr val="DEDED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idx="1"/>
          </p:nvPr>
        </p:nvSpPr>
        <p:spPr>
          <a:xfrm>
            <a:off x="990600" y="13716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sng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War in France</a:t>
            </a:r>
            <a:endParaRPr lang="en-US" sz="3000" b="0" i="0" u="sng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868362" lvl="1" indent="-347662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2600" b="0" i="0" u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Other European kings were afraid of losing power like King Louis XVI had</a:t>
            </a:r>
          </a:p>
          <a:p>
            <a:pPr marL="868362" lvl="1" indent="-347662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2600" b="0" i="0" u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kings formed an alliance and invaded France</a:t>
            </a:r>
          </a:p>
          <a:p>
            <a:pPr marL="1325562" lvl="2" indent="-347662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220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France was fighting Austria, Prussia, Great Britain, and Netherlands, Spain…</a:t>
            </a:r>
            <a:endParaRPr lang="en-US" sz="2200" b="0" i="0" u="none" dirty="0" smtClean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Continued food shortages &amp; gov. debt</a:t>
            </a:r>
          </a:p>
          <a:p>
            <a:pPr marL="411162" indent="-347662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Divisions in France about the new gov.</a:t>
            </a:r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endParaRPr lang="en-US" sz="3000" b="0" i="0" u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None/>
            </a:pPr>
            <a:endParaRPr sz="3000" b="0" i="0" u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000" b="0" i="0" u="none" strike="noStrike" cap="none">
              <a:solidFill>
                <a:srgbClr val="DEDED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163" marR="0" lvl="0" indent="-34766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None/>
            </a:pPr>
            <a:endParaRPr sz="3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26" name="Picture 2" descr="Exécution_de_Marie_Antoinette_le_16_octobre_1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-109182"/>
            <a:ext cx="8187804" cy="766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ct val="25000"/>
              <a:buFont typeface="Consolas"/>
              <a:buNone/>
            </a:pPr>
            <a:r>
              <a:rPr lang="en-US" sz="4000" b="0" i="0" u="sng" strike="noStrike" cap="none" dirty="0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rPr>
              <a:t>Reign of Terror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idx="1"/>
          </p:nvPr>
        </p:nvSpPr>
        <p:spPr>
          <a:xfrm>
            <a:off x="246513" y="662781"/>
            <a:ext cx="8724828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270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 radical political organization, the Jacobins, took power</a:t>
            </a:r>
          </a:p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2700" b="0" i="0" u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</a:t>
            </a:r>
            <a:r>
              <a:rPr lang="en-US" sz="2700" b="0" i="0" u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leaders of France were afraid of losing power</a:t>
            </a:r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2700" u="sng" dirty="0"/>
              <a:t>Led by Maximilian </a:t>
            </a:r>
            <a:r>
              <a:rPr lang="en-US" sz="2700" u="sng" dirty="0" smtClean="0"/>
              <a:t>Robespierre</a:t>
            </a:r>
            <a:r>
              <a:rPr lang="en-US" sz="2700" u="sng" dirty="0"/>
              <a:t> </a:t>
            </a:r>
            <a:r>
              <a:rPr lang="en-US" sz="2700" u="sng" dirty="0" smtClean="0"/>
              <a:t>&amp; the Jacobins, </a:t>
            </a:r>
            <a:r>
              <a:rPr lang="en-US" sz="2700" u="sng" dirty="0"/>
              <a:t>the </a:t>
            </a:r>
            <a:r>
              <a:rPr lang="en-US" sz="2700" u="sng" dirty="0" smtClean="0"/>
              <a:t>gov. </a:t>
            </a:r>
            <a:r>
              <a:rPr lang="en-US" sz="2700" u="sng" dirty="0"/>
              <a:t>s</a:t>
            </a:r>
            <a:r>
              <a:rPr lang="en-US" sz="2700" b="0" i="0" u="sng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topped using the Constitution</a:t>
            </a:r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2700" b="0" i="0" u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Became a lawless societ</a:t>
            </a:r>
            <a:r>
              <a:rPr lang="en-US" sz="2700" dirty="0"/>
              <a:t>y</a:t>
            </a:r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2700" b="0" i="0" u="sng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French leaders murdered many </a:t>
            </a:r>
            <a:r>
              <a:rPr lang="en-US" sz="2700" b="0" i="0" u="sng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innocents</a:t>
            </a:r>
            <a:r>
              <a:rPr lang="en-US" sz="27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(guillotine)</a:t>
            </a:r>
            <a:endParaRPr lang="en-US" sz="2700" b="0" i="0" u="sng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739775" marR="0" lvl="1" indent="-2952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US" sz="2700" b="0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No one was </a:t>
            </a:r>
            <a:r>
              <a:rPr lang="en-US" sz="2700" b="0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safe</a:t>
            </a:r>
            <a:endParaRPr lang="en-US" sz="27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Shape 288" descr="http://www.scifi-toyz.com/guillotin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248" y="2920621"/>
            <a:ext cx="655093" cy="723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Image result for french revolution 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99" y="4189021"/>
            <a:ext cx="9104240" cy="29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up: The Reign of Terror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ct val="25000"/>
              <a:buFont typeface="Consolas"/>
              <a:buNone/>
            </a:pPr>
            <a:r>
              <a:rPr lang="en-US" sz="4000" b="0" i="0" u="none" strike="noStrike" cap="none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rPr>
              <a:t>French Rev. Part 1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sng" dirty="0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https://www.youtube.com/watch?v=KDzEc5Ec5sE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ctrTitle"/>
          </p:nvPr>
        </p:nvSpPr>
        <p:spPr>
          <a:xfrm>
            <a:off x="365125" y="987425"/>
            <a:ext cx="8255000" cy="3444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914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nsolas"/>
              <a:buNone/>
            </a:pPr>
            <a:r>
              <a:rPr lang="en-US" sz="7200" b="1" i="0" u="none" strike="noStrike" cap="none" dirty="0" smtClean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The FRENCH </a:t>
            </a:r>
            <a:r>
              <a:rPr lang="en-US" sz="7200" b="1" i="0" u="none" strike="noStrike" cap="none" dirty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REVOLUTION</a:t>
            </a:r>
          </a:p>
        </p:txBody>
      </p:sp>
      <p:pic>
        <p:nvPicPr>
          <p:cNvPr id="207" name="Shape 207" descr="https://encrypted-tbn2.google.com/images?q=tbn:ANd9GcRlAsqPbRlOKleteMVMAkuiPmyqOEJAJwAOTtLvjAXq_-Hkft0Tz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1143000"/>
            <a:ext cx="2200275" cy="207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 descr="http://www.istockphoto.com/file_thumbview_approve.php?size=2&amp;id=58645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600" y="5514975"/>
            <a:ext cx="4076699" cy="134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 descr="http://www.istockphoto.com/file_thumbview_approve.php?size=2&amp;id=58645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3800" y="5514975"/>
            <a:ext cx="3619500" cy="134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 descr="http://www.istockphoto.com/file_thumbview_approve.php?size=2&amp;id=58645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4250" y="5514975"/>
            <a:ext cx="3619500" cy="134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 descr="https://encrypted-tbn2.gstatic.com/images?q=tbn:ANd9GcRk53e3a3B79PV4jYEQ8svh-4rgayTJhyU8YbCf5xxpfTg3-Ai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948" y="5527343"/>
            <a:ext cx="871537" cy="119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236149" y="32615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ct val="25000"/>
              <a:buFont typeface="Consolas"/>
              <a:buNone/>
            </a:pPr>
            <a:r>
              <a:rPr lang="en-US" i="1" u="sng" dirty="0" smtClean="0"/>
              <a:t>Causes of the French Revolution</a:t>
            </a:r>
            <a:endParaRPr lang="en-US" sz="4000" b="0" i="1" u="none" strike="noStrike" cap="none" dirty="0">
              <a:solidFill>
                <a:srgbClr val="DEDED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idx="1"/>
          </p:nvPr>
        </p:nvSpPr>
        <p:spPr>
          <a:xfrm>
            <a:off x="562949" y="1240550"/>
            <a:ext cx="8419125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❖"/>
            </a:pPr>
            <a:r>
              <a:rPr lang="en-US" u="sng" dirty="0" smtClean="0"/>
              <a:t>France’s gov. </a:t>
            </a:r>
            <a:r>
              <a:rPr lang="en-US" u="sng" dirty="0"/>
              <a:t>in debt</a:t>
            </a:r>
          </a:p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❖"/>
            </a:pPr>
            <a:r>
              <a:rPr lang="en-US" u="sng" dirty="0"/>
              <a:t>Food shortages </a:t>
            </a:r>
          </a:p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❖"/>
            </a:pPr>
            <a:r>
              <a:rPr lang="en-US" u="sng" dirty="0" smtClean="0"/>
              <a:t>Severe social </a:t>
            </a:r>
            <a:r>
              <a:rPr lang="en-US" u="sng" dirty="0"/>
              <a:t>inequality among estates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/>
              <a:t>even more than in the </a:t>
            </a:r>
            <a:r>
              <a:rPr lang="en-US" u="sng" dirty="0" smtClean="0"/>
              <a:t>US </a:t>
            </a:r>
            <a:r>
              <a:rPr lang="en-US" dirty="0" smtClean="0"/>
              <a:t>at that time</a:t>
            </a:r>
            <a:endParaRPr lang="en-US" u="sng" dirty="0"/>
          </a:p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❖"/>
            </a:pPr>
            <a:r>
              <a:rPr lang="en-US" u="sng" dirty="0"/>
              <a:t>High taxes on the 3rd estate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but not on the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 2</a:t>
            </a:r>
            <a:r>
              <a:rPr lang="en-US" baseline="30000" dirty="0" smtClean="0"/>
              <a:t>nd</a:t>
            </a:r>
            <a:r>
              <a:rPr lang="en-US" dirty="0" smtClean="0"/>
              <a:t>…</a:t>
            </a:r>
            <a:endParaRPr dirty="0"/>
          </a:p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❖"/>
            </a:pPr>
            <a:r>
              <a:rPr lang="en-US" dirty="0"/>
              <a:t>3rd estate felt the social contract was broken</a:t>
            </a:r>
          </a:p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❖"/>
            </a:pPr>
            <a:r>
              <a:rPr lang="en-US" sz="3000" b="0" i="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America</a:t>
            </a:r>
            <a:r>
              <a:rPr lang="en-US" dirty="0"/>
              <a:t>n Revolution = inspiration</a:t>
            </a:r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❖"/>
            </a:pPr>
            <a:r>
              <a:rPr lang="en-US" sz="3000" b="0" i="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King Louis XVI = </a:t>
            </a:r>
            <a:r>
              <a:rPr lang="en-US" sz="30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well-intentioned but </a:t>
            </a:r>
            <a:r>
              <a:rPr lang="en-US" dirty="0" smtClean="0"/>
              <a:t>unprepared &amp; unskilled leader</a:t>
            </a:r>
          </a:p>
          <a:p>
            <a:pPr marL="739774" lvl="1" indent="-347662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❖"/>
            </a:pPr>
            <a:r>
              <a:rPr lang="en-US" dirty="0" smtClean="0"/>
              <a:t>Marie Antoinette, his wife, spent extravagantly</a:t>
            </a:r>
            <a:endParaRPr lang="en-US" sz="2600" b="0" i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None/>
            </a:pPr>
            <a:endParaRPr sz="3000" b="0" i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None/>
            </a:pPr>
            <a:endParaRPr sz="3000" b="0" i="0" u="sng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211" y="1389001"/>
            <a:ext cx="2220488" cy="168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ird estat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82"/>
            <a:ext cx="4632437" cy="40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643978"/>
              </p:ext>
            </p:extLst>
          </p:nvPr>
        </p:nvGraphicFramePr>
        <p:xfrm>
          <a:off x="4162567" y="109182"/>
          <a:ext cx="5458251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20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3008" y="0"/>
            <a:ext cx="2941983" cy="748153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While much of the 3</a:t>
            </a:r>
            <a:r>
              <a:rPr lang="en-US" sz="3000" baseline="30000" dirty="0" smtClean="0"/>
              <a:t>rd</a:t>
            </a:r>
            <a:r>
              <a:rPr lang="en-US" sz="3000" dirty="0" smtClean="0"/>
              <a:t> estate was struggling to survive…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90" y="0"/>
            <a:ext cx="6106585" cy="66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446" y="177138"/>
            <a:ext cx="9764841" cy="52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98946" y="-8715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ct val="25000"/>
              <a:buFont typeface="Consolas"/>
              <a:buNone/>
            </a:pPr>
            <a:r>
              <a:rPr lang="en-US" sz="4000" b="0" i="0" u="sng" strike="noStrike" cap="none" dirty="0" smtClean="0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rPr>
              <a:t>May 1789: Estates General</a:t>
            </a:r>
            <a:endParaRPr lang="en-US" sz="4000" b="0" i="0" u="sng" strike="noStrike" cap="none" dirty="0">
              <a:solidFill>
                <a:srgbClr val="DEDED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idx="1"/>
          </p:nvPr>
        </p:nvSpPr>
        <p:spPr>
          <a:xfrm>
            <a:off x="617561" y="744812"/>
            <a:ext cx="7772400" cy="156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b="1" dirty="0" smtClean="0"/>
              <a:t>What was it? </a:t>
            </a:r>
            <a:r>
              <a:rPr lang="en-US" dirty="0" smtClean="0"/>
              <a:t>Meeting of leaders from all 3 estates</a:t>
            </a:r>
          </a:p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1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Purpose? </a:t>
            </a:r>
            <a:r>
              <a:rPr lang="en-US" sz="30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Solve France’s bankruptcy &amp; debt caused by overspending</a:t>
            </a:r>
          </a:p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b="1" dirty="0" smtClean="0"/>
              <a:t>Effects? </a:t>
            </a:r>
            <a:endParaRPr sz="3000" b="1" i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sz="3000" b="0" i="0" u="sng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sz="3000" b="0" i="0" u="sng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sz="3000" b="0" i="0" u="sng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sz="3000" b="0" i="0" u="sng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None/>
            </a:pPr>
            <a:endParaRPr sz="3000" b="0" i="0" u="sng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0" y="2975592"/>
            <a:ext cx="8990463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ct val="25000"/>
              <a:buFont typeface="Consolas"/>
              <a:buNone/>
            </a:pPr>
            <a:r>
              <a:rPr lang="en-US" sz="4000" b="0" i="0" u="sng" dirty="0" smtClean="0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rPr>
              <a:t>June 1789: National Assembly </a:t>
            </a:r>
            <a:endParaRPr lang="en-US" sz="4000" b="0" i="0" u="sng" dirty="0">
              <a:solidFill>
                <a:srgbClr val="DEDED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617560" y="3807559"/>
            <a:ext cx="8526439" cy="156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1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was it? </a:t>
            </a:r>
            <a:r>
              <a:rPr lang="en-US" sz="30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New government of 3</a:t>
            </a:r>
            <a:r>
              <a:rPr lang="en-US" sz="3000" b="0" i="0" baseline="3000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rd</a:t>
            </a:r>
            <a:r>
              <a:rPr lang="en-US" sz="30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estate  </a:t>
            </a:r>
            <a:r>
              <a:rPr lang="en-US" sz="3000" b="0" i="1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(an Enlightenment-style representative government!)</a:t>
            </a:r>
            <a:endParaRPr lang="en-US" sz="3000" b="0" i="1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11162" marR="0" lvl="0" indent="-34766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1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Purpose? </a:t>
            </a:r>
            <a:r>
              <a:rPr lang="en-US" sz="30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new </a:t>
            </a:r>
            <a:r>
              <a:rPr lang="en-US" sz="3000" b="0" i="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constitution &amp; laws</a:t>
            </a:r>
          </a:p>
          <a:p>
            <a:pPr marL="411162" marR="0" lvl="0" indent="-34766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1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Effects? </a:t>
            </a:r>
            <a:r>
              <a:rPr lang="en-US" sz="3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</a:t>
            </a:r>
            <a:r>
              <a:rPr lang="en-US" sz="30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evolution brewing…</a:t>
            </a:r>
            <a:endParaRPr lang="en-US" sz="3000" b="0" i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11162" marR="0" lvl="0" indent="-34766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3000" b="0" i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11162" marR="0" lvl="0" indent="-34766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000" b="0" i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11162" marR="0" lvl="0" indent="-34766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000" b="0" i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11162" marR="0" lvl="0" indent="-34766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000" b="0" i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11162" marR="0" lvl="0" indent="-34766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000" b="0" i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511188" y="2825087"/>
            <a:ext cx="245660" cy="23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0186" y="32983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ct val="25000"/>
              <a:buFont typeface="Consolas"/>
              <a:buNone/>
            </a:pPr>
            <a:r>
              <a:rPr lang="en-US" sz="4000" b="1" i="0" u="sng" strike="noStrike" cap="none" dirty="0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rPr>
              <a:t>Storming of the </a:t>
            </a:r>
            <a:r>
              <a:rPr lang="en-US" sz="4000" b="1" i="0" u="sng" strike="noStrike" cap="none" dirty="0" smtClean="0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rPr>
              <a:t>Bastille (July 14, 1789)</a:t>
            </a:r>
            <a:endParaRPr lang="en-US" sz="4000" b="1" i="0" u="sng" strike="noStrike" cap="none" dirty="0">
              <a:solidFill>
                <a:srgbClr val="DEDED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idx="1"/>
          </p:nvPr>
        </p:nvSpPr>
        <p:spPr>
          <a:xfrm>
            <a:off x="690562" y="1544472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1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was it? </a:t>
            </a:r>
            <a:r>
              <a:rPr lang="en-US" sz="30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</a:t>
            </a:r>
            <a:r>
              <a:rPr lang="en-US" sz="3000" b="0" i="0" baseline="3000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rd</a:t>
            </a:r>
            <a:r>
              <a:rPr lang="en-US" sz="30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estate of Paris attacked the Bastille prison </a:t>
            </a:r>
            <a:r>
              <a:rPr lang="en-US" sz="30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freed prisoners, and stole the weaponry</a:t>
            </a:r>
            <a:endParaRPr lang="en-US" sz="3000" b="0" i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1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Purpose? </a:t>
            </a:r>
            <a:r>
              <a:rPr lang="en-US" sz="300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Gain weapons </a:t>
            </a:r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1" dirty="0" smtClean="0">
                <a:solidFill>
                  <a:schemeClr val="lt1"/>
                </a:solidFill>
                <a:latin typeface="Corbel"/>
                <a:sym typeface="Corbel"/>
              </a:rPr>
              <a:t>Effects? </a:t>
            </a:r>
            <a:r>
              <a:rPr lang="en-US" sz="3000" dirty="0" smtClean="0">
                <a:solidFill>
                  <a:schemeClr val="lt1"/>
                </a:solidFill>
                <a:latin typeface="Corbel"/>
                <a:sym typeface="Corbel"/>
              </a:rPr>
              <a:t>Start of the Revolution! Armed 3</a:t>
            </a:r>
            <a:r>
              <a:rPr lang="en-US" sz="3000" baseline="30000" dirty="0" smtClean="0">
                <a:solidFill>
                  <a:schemeClr val="lt1"/>
                </a:solidFill>
                <a:latin typeface="Corbel"/>
                <a:sym typeface="Corbel"/>
              </a:rPr>
              <a:t>rd</a:t>
            </a:r>
            <a:r>
              <a:rPr lang="en-US" sz="3000" dirty="0" smtClean="0">
                <a:solidFill>
                  <a:schemeClr val="lt1"/>
                </a:solidFill>
                <a:latin typeface="Corbel"/>
                <a:sym typeface="Corbel"/>
              </a:rPr>
              <a:t> estate</a:t>
            </a:r>
            <a:endParaRPr lang="en-US" sz="3000" b="0" i="0" dirty="0">
              <a:solidFill>
                <a:schemeClr val="lt1"/>
              </a:solidFill>
              <a:sym typeface="Corbel"/>
            </a:endParaRPr>
          </a:p>
        </p:txBody>
      </p:sp>
      <p:pic>
        <p:nvPicPr>
          <p:cNvPr id="250" name="Shape 250" descr="http://upload.wikimedia.org/wikipedia/commons/thumb/4/4e/Prise_de_la_Bastille.jpg/300px-Prise_de_la_Bastil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687" y="4505325"/>
            <a:ext cx="31496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 descr="https://encrypted-tbn0.gstatic.com/images?q=tbn:ANd9GcRiHnQSFnREQC8nDIa6JsfRAnuVb6yeVD31gxHiG4rzoL2P6TY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1738" y="0"/>
            <a:ext cx="1842448" cy="12646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490113" y="4339988"/>
            <a:ext cx="4244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“Liberty</a:t>
            </a:r>
            <a:r>
              <a:rPr lang="en-US" sz="2400" i="1" dirty="0" smtClean="0">
                <a:solidFill>
                  <a:srgbClr val="FF0000"/>
                </a:solidFill>
              </a:rPr>
              <a:t>, Equality, </a:t>
            </a:r>
            <a:r>
              <a:rPr lang="en-US" sz="2400" i="1" dirty="0" smtClean="0">
                <a:solidFill>
                  <a:srgbClr val="00B0F0"/>
                </a:solidFill>
              </a:rPr>
              <a:t>Fraternity!” </a:t>
            </a:r>
          </a:p>
          <a:p>
            <a:r>
              <a:rPr lang="en-US" sz="2400" i="1" dirty="0" smtClean="0">
                <a:solidFill>
                  <a:schemeClr val="tx1"/>
                </a:solidFill>
              </a:rPr>
              <a:t>-The famous slogan of the  revolution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137331" y="10159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ct val="25000"/>
              <a:buFont typeface="Consolas"/>
              <a:buNone/>
            </a:pPr>
            <a:r>
              <a:rPr lang="en-US" sz="4000" u="sng" dirty="0" smtClean="0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rPr>
              <a:t>Fall 1789: The Great Fear</a:t>
            </a:r>
            <a:endParaRPr lang="en-US" sz="4000" b="0" i="0" u="sng" strike="noStrike" cap="none" dirty="0">
              <a:solidFill>
                <a:srgbClr val="DEDED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idx="1"/>
          </p:nvPr>
        </p:nvSpPr>
        <p:spPr>
          <a:xfrm>
            <a:off x="251630" y="894899"/>
            <a:ext cx="889236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1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was it? </a:t>
            </a:r>
            <a:r>
              <a:rPr lang="en-US" sz="30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Rebellion &amp; chaos across the country as famine spread; </a:t>
            </a:r>
            <a:r>
              <a:rPr lang="en-US" sz="3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</a:t>
            </a:r>
            <a:r>
              <a:rPr lang="en-US" sz="3000" b="0" i="0" baseline="3000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rd</a:t>
            </a:r>
            <a:r>
              <a:rPr lang="en-US" sz="30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estate fought the 1</a:t>
            </a:r>
            <a:r>
              <a:rPr lang="en-US" sz="3000" b="0" i="0" baseline="30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st</a:t>
            </a:r>
            <a:r>
              <a:rPr lang="en-US" sz="3000" b="0" i="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&amp; 2</a:t>
            </a:r>
            <a:r>
              <a:rPr lang="en-US" sz="3000" b="0" i="0" baseline="3000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nd</a:t>
            </a:r>
            <a:r>
              <a:rPr lang="en-US" sz="30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estate </a:t>
            </a:r>
            <a:r>
              <a:rPr lang="en-US" sz="3000" b="0" i="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across France</a:t>
            </a:r>
          </a:p>
          <a:p>
            <a:pPr marL="868362" lvl="1" indent="-347662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26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Attacked </a:t>
            </a:r>
            <a:r>
              <a:rPr lang="en-US" sz="2600" b="0" i="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1</a:t>
            </a:r>
            <a:r>
              <a:rPr lang="en-US" sz="2600" b="0" i="0" baseline="30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st</a:t>
            </a:r>
            <a:r>
              <a:rPr lang="en-US" sz="2600" b="0" i="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&amp; 2</a:t>
            </a:r>
            <a:r>
              <a:rPr lang="en-US" sz="2600" b="0" i="0" baseline="30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nd</a:t>
            </a:r>
            <a:r>
              <a:rPr lang="en-US" sz="2600" b="0" i="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estates homes, stole their goods, etc</a:t>
            </a:r>
            <a:r>
              <a:rPr lang="en-US" sz="26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</a:p>
          <a:p>
            <a:pPr marL="868362" lvl="1" indent="-347662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endParaRPr lang="en-US" sz="2600" b="0" i="0" dirty="0" smtClean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868362" lvl="1" indent="-347662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endParaRPr lang="en-US" sz="26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868362" lvl="1" indent="-347662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2600" b="1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was it? </a:t>
            </a:r>
            <a:r>
              <a:rPr lang="en-US" sz="26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French women led a protest march over the price of bread to the Palace at Versailles</a:t>
            </a:r>
          </a:p>
          <a:p>
            <a:pPr marL="1325562" lvl="2" indent="-347662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22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</a:t>
            </a:r>
            <a:r>
              <a:rPr lang="en-US" sz="22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roke into the palace searching for the king &amp; queen</a:t>
            </a:r>
          </a:p>
          <a:p>
            <a:pPr marL="1325562" lvl="2" indent="-347662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220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Killed guards as it turned into a riot</a:t>
            </a:r>
            <a:endParaRPr lang="en-US" sz="2200" b="0" i="0" dirty="0" smtClean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325562" lvl="2" indent="-347662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22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</a:t>
            </a:r>
            <a:r>
              <a:rPr lang="en-US" sz="2200" b="0" i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onarchs fled to Paris</a:t>
            </a:r>
            <a:endParaRPr lang="en-US" sz="2200" b="0" i="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180899"/>
            <a:ext cx="96080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u="sng" dirty="0" smtClean="0">
                <a:solidFill>
                  <a:srgbClr val="DEDEDE"/>
                </a:solidFill>
                <a:latin typeface="Consolas"/>
                <a:ea typeface="Consolas"/>
                <a:cs typeface="Consolas"/>
                <a:sym typeface="Consolas"/>
              </a:rPr>
              <a:t>Oct.1789:The Women’s March on Versailles</a:t>
            </a:r>
            <a:endParaRPr lang="en-US" sz="3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etro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590</Words>
  <Application>Microsoft Office PowerPoint</Application>
  <PresentationFormat>On-screen Show (4:3)</PresentationFormat>
  <Paragraphs>89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 Light</vt:lpstr>
      <vt:lpstr>Calibri</vt:lpstr>
      <vt:lpstr>Corbel</vt:lpstr>
      <vt:lpstr>Consolas</vt:lpstr>
      <vt:lpstr>Arial</vt:lpstr>
      <vt:lpstr>Noto Sans Symbols</vt:lpstr>
      <vt:lpstr>1_Metro</vt:lpstr>
      <vt:lpstr>Office Theme</vt:lpstr>
      <vt:lpstr>Consider…</vt:lpstr>
      <vt:lpstr>The FRENCH REVOLUTION</vt:lpstr>
      <vt:lpstr>Causes of the French Revolution</vt:lpstr>
      <vt:lpstr>PowerPoint Presentation</vt:lpstr>
      <vt:lpstr>While much of the 3rd estate was struggling to survive…</vt:lpstr>
      <vt:lpstr>PowerPoint Presentation</vt:lpstr>
      <vt:lpstr>May 1789: Estates General</vt:lpstr>
      <vt:lpstr>Storming of the Bastille (July 14, 1789)</vt:lpstr>
      <vt:lpstr>Fall 1789: The Great Fear</vt:lpstr>
      <vt:lpstr>The Revolution Reforms France (1789)</vt:lpstr>
      <vt:lpstr>Effects of the Revolution</vt:lpstr>
      <vt:lpstr>PowerPoint Presentation</vt:lpstr>
      <vt:lpstr>Reign of Terror</vt:lpstr>
      <vt:lpstr>Next up: The Reign of Terror </vt:lpstr>
      <vt:lpstr>French Rev. Part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</dc:title>
  <dc:creator>Caitlin_Mitrowski</dc:creator>
  <cp:lastModifiedBy>e135253</cp:lastModifiedBy>
  <cp:revision>38</cp:revision>
  <cp:lastPrinted>2018-01-12T21:56:45Z</cp:lastPrinted>
  <dcterms:modified xsi:type="dcterms:W3CDTF">2019-01-25T17:31:16Z</dcterms:modified>
</cp:coreProperties>
</file>