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7010400" cy="9296400"/>
  <p:embeddedFontLst>
    <p:embeddedFont>
      <p:font typeface="Lucida Sans" panose="020B0602030504020204" pitchFamily="34" charset="0"/>
      <p:regular r:id="rId33"/>
      <p:bold r:id="rId34"/>
      <p:italic r:id="rId35"/>
      <p:boldItalic r:id="rId36"/>
    </p:embeddedFont>
    <p:embeddedFont>
      <p:font typeface="Kaushan Script" panose="020B0604020202020204" charset="0"/>
      <p:regular r:id="rId37"/>
    </p:embeddedFont>
    <p:embeddedFont>
      <p:font typeface="Verdana" panose="020B060403050404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3175" tIns="46575" rIns="93175" bIns="4657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7" y="0"/>
            <a:ext cx="3038475" cy="466725"/>
          </a:xfrm>
          <a:prstGeom prst="rect">
            <a:avLst/>
          </a:prstGeom>
          <a:noFill/>
          <a:ln>
            <a:noFill/>
          </a:ln>
        </p:spPr>
        <p:txBody>
          <a:bodyPr spcFirstLastPara="1" wrap="square" lIns="93175" tIns="46575" rIns="93175" bIns="46575"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14462"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3175" tIns="46575" rIns="93175" bIns="46575"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7" y="8829675"/>
            <a:ext cx="3038475" cy="466725"/>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2" name="Google Shape;62;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1: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7" name="Google Shape;127;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3" name="Google Shape;133;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3: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lnSpc>
                <a:spcPct val="166667"/>
              </a:lnSpc>
              <a:spcBef>
                <a:spcPts val="0"/>
              </a:spcBef>
              <a:spcAft>
                <a:spcPts val="0"/>
              </a:spcAft>
              <a:buClr>
                <a:schemeClr val="dk1"/>
              </a:buClr>
              <a:buSzPts val="1100"/>
              <a:buFont typeface="Arial"/>
              <a:buNone/>
            </a:pPr>
            <a:endParaRPr sz="1100">
              <a:solidFill>
                <a:srgbClr val="262626"/>
              </a:solidFill>
            </a:endParaRPr>
          </a:p>
          <a:p>
            <a:pPr marL="0" lvl="0" indent="0" algn="l" rtl="0">
              <a:spcBef>
                <a:spcPts val="1100"/>
              </a:spcBef>
              <a:spcAft>
                <a:spcPts val="0"/>
              </a:spcAft>
              <a:buNone/>
            </a:pPr>
            <a:endParaRPr sz="1350">
              <a:solidFill>
                <a:srgbClr val="262626"/>
              </a:solidFill>
              <a:highlight>
                <a:srgbClr val="FEFEFE"/>
              </a:highlight>
            </a:endParaRPr>
          </a:p>
        </p:txBody>
      </p:sp>
      <p:sp>
        <p:nvSpPr>
          <p:cNvPr id="143" name="Google Shape;143;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4: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1" name="Google Shape;151;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lnSpc>
                <a:spcPct val="150000"/>
              </a:lnSpc>
              <a:spcBef>
                <a:spcPts val="0"/>
              </a:spcBef>
              <a:spcAft>
                <a:spcPts val="0"/>
              </a:spcAft>
              <a:buClr>
                <a:schemeClr val="dk1"/>
              </a:buClr>
              <a:buSzPts val="1100"/>
              <a:buFont typeface="Arial"/>
              <a:buNone/>
            </a:pPr>
            <a:endParaRPr sz="1200" b="1">
              <a:solidFill>
                <a:srgbClr val="080808"/>
              </a:solidFill>
            </a:endParaRPr>
          </a:p>
          <a:p>
            <a:pPr marL="0" lvl="0" indent="0" algn="l" rtl="0">
              <a:spcBef>
                <a:spcPts val="1500"/>
              </a:spcBef>
              <a:spcAft>
                <a:spcPts val="0"/>
              </a:spcAft>
              <a:buNone/>
            </a:pPr>
            <a:endParaRPr/>
          </a:p>
        </p:txBody>
      </p:sp>
      <p:sp>
        <p:nvSpPr>
          <p:cNvPr id="157" name="Google Shape;157;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6: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2" name="Google Shape;162;p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7: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9" name="Google Shape;169;p1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8: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5" name="Google Shape;175;p1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921ad6302_0_18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921ad6302_0_187:notes"/>
          <p:cNvSpPr txBox="1">
            <a:spLocks noGrp="1"/>
          </p:cNvSpPr>
          <p:nvPr>
            <p:ph type="body" idx="1"/>
          </p:nvPr>
        </p:nvSpPr>
        <p:spPr>
          <a:xfrm>
            <a:off x="701675" y="4473575"/>
            <a:ext cx="5607000" cy="36609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6" name="Google Shape;186;g5921ad6302_0_187:notes"/>
          <p:cNvSpPr txBox="1">
            <a:spLocks noGrp="1"/>
          </p:cNvSpPr>
          <p:nvPr>
            <p:ph type="sldNum" idx="12"/>
          </p:nvPr>
        </p:nvSpPr>
        <p:spPr>
          <a:xfrm>
            <a:off x="3970337" y="8829675"/>
            <a:ext cx="3038400" cy="4668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9: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3" name="Google Shape;193;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0: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350">
                <a:solidFill>
                  <a:schemeClr val="dk1"/>
                </a:solidFill>
                <a:highlight>
                  <a:srgbClr val="FFFFFF"/>
                </a:highlight>
              </a:rPr>
              <a:t> </a:t>
            </a:r>
            <a:endParaRPr/>
          </a:p>
        </p:txBody>
      </p:sp>
      <p:sp>
        <p:nvSpPr>
          <p:cNvPr id="209" name="Google Shape;209;p2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1: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6" name="Google Shape;216;p2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sz="1200">
              <a:solidFill>
                <a:srgbClr val="666666"/>
              </a:solidFill>
              <a:highlight>
                <a:srgbClr val="F6F6F6"/>
              </a:highlight>
            </a:endParaRPr>
          </a:p>
        </p:txBody>
      </p:sp>
      <p:sp>
        <p:nvSpPr>
          <p:cNvPr id="222" name="Google Shape;222;p2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3: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9" name="Google Shape;229;p2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720af9158_0_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720af9158_0_1:notes"/>
          <p:cNvSpPr txBox="1">
            <a:spLocks noGrp="1"/>
          </p:cNvSpPr>
          <p:nvPr>
            <p:ph type="body" idx="1"/>
          </p:nvPr>
        </p:nvSpPr>
        <p:spPr>
          <a:xfrm>
            <a:off x="701675" y="4473575"/>
            <a:ext cx="5607000" cy="36609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7" name="Google Shape;237;g5720af9158_0_1:notes"/>
          <p:cNvSpPr txBox="1">
            <a:spLocks noGrp="1"/>
          </p:cNvSpPr>
          <p:nvPr>
            <p:ph type="sldNum" idx="12"/>
          </p:nvPr>
        </p:nvSpPr>
        <p:spPr>
          <a:xfrm>
            <a:off x="3970337" y="8829675"/>
            <a:ext cx="3038400" cy="4668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4: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3" name="Google Shape;243;p2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5: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9" name="Google Shape;249;p2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6: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5" name="Google Shape;255;p2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9: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1" name="Google Shape;261;p2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8: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7" name="Google Shape;267;p2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6" name="Google Shape;76;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1: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4" name="Google Shape;274;p3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2" name="Google Shape;8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8" name="Google Shape;88;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4" name="Google Shape;94;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4" name="Google Shape;104;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0: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2" name="Google Shape;112;p3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0: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8" name="Google Shape;118;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body" idx="1"/>
          </p:nvPr>
        </p:nvSpPr>
        <p:spPr>
          <a:xfrm>
            <a:off x="457200" y="1481137"/>
            <a:ext cx="8229600" cy="4526100"/>
          </a:xfrm>
          <a:prstGeom prst="rect">
            <a:avLst/>
          </a:prstGeom>
          <a:noFill/>
          <a:ln>
            <a:noFill/>
          </a:ln>
        </p:spPr>
        <p:txBody>
          <a:bodyPr spcFirstLastPara="1" wrap="square" lIns="91425" tIns="45700" rIns="91425" bIns="45700" anchor="t" anchorCtr="0"/>
          <a:lstStyle>
            <a:lvl1pPr marL="457200" lvl="0" indent="-306324" algn="l" rtl="0">
              <a:spcBef>
                <a:spcPts val="400"/>
              </a:spcBef>
              <a:spcAft>
                <a:spcPts val="0"/>
              </a:spcAft>
              <a:buSzPts val="1224"/>
              <a:buChar char="●"/>
              <a:defRPr/>
            </a:lvl1pPr>
            <a:lvl2pPr marL="914400" lvl="1" indent="-342900" algn="l" rtl="0">
              <a:spcBef>
                <a:spcPts val="325"/>
              </a:spcBef>
              <a:spcAft>
                <a:spcPts val="0"/>
              </a:spcAft>
              <a:buSzPts val="1800"/>
              <a:buChar char="○"/>
              <a:defRPr/>
            </a:lvl2pPr>
            <a:lvl3pPr marL="1371600" lvl="2" indent="-342900" algn="l" rtl="0">
              <a:spcBef>
                <a:spcPts val="350"/>
              </a:spcBef>
              <a:spcAft>
                <a:spcPts val="0"/>
              </a:spcAft>
              <a:buSzPts val="1800"/>
              <a:buChar char="■"/>
              <a:defRPr/>
            </a:lvl3pPr>
            <a:lvl4pPr marL="1828800" lvl="3" indent="-342900" algn="l" rtl="0">
              <a:spcBef>
                <a:spcPts val="350"/>
              </a:spcBef>
              <a:spcAft>
                <a:spcPts val="0"/>
              </a:spcAft>
              <a:buSzPts val="1800"/>
              <a:buChar char="●"/>
              <a:defRPr/>
            </a:lvl4pPr>
            <a:lvl5pPr marL="2286000" lvl="4" indent="-342900" algn="l" rtl="0">
              <a:spcBef>
                <a:spcPts val="350"/>
              </a:spcBef>
              <a:spcAft>
                <a:spcPts val="0"/>
              </a:spcAft>
              <a:buSzPts val="1800"/>
              <a:buChar char="○"/>
              <a:defRPr/>
            </a:lvl5pPr>
            <a:lvl6pPr marL="2743200" lvl="5" indent="-342900" algn="l" rtl="0">
              <a:spcBef>
                <a:spcPts val="35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56" name="Google Shape;56;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57" name="Google Shape;57;p13"/>
          <p:cNvSpPr txBox="1">
            <a:spLocks noGrp="1"/>
          </p:cNvSpPr>
          <p:nvPr>
            <p:ph type="dt" idx="10"/>
          </p:nvPr>
        </p:nvSpPr>
        <p:spPr>
          <a:xfrm>
            <a:off x="6727825" y="6408737"/>
            <a:ext cx="1919400" cy="365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sz="1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4379912" y="6408737"/>
            <a:ext cx="2351100" cy="365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8647112" y="6408737"/>
            <a:ext cx="366600" cy="365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vFH71CkKowU"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40.jpg"/><Relationship Id="rId4" Type="http://schemas.openxmlformats.org/officeDocument/2006/relationships/hyperlink" Target="http://www.youtube.com/watch?v=-fWmbcDeWMw"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JJ0nFD19eT8"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1.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9MpVjxxpExM"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xPD477FuqtY"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a:stretch/>
        </p:blipFill>
        <p:spPr>
          <a:xfrm>
            <a:off x="1211050" y="814225"/>
            <a:ext cx="6721899" cy="6043774"/>
          </a:xfrm>
          <a:prstGeom prst="rect">
            <a:avLst/>
          </a:prstGeom>
          <a:noFill/>
          <a:ln>
            <a:noFill/>
          </a:ln>
        </p:spPr>
      </p:pic>
      <p:sp>
        <p:nvSpPr>
          <p:cNvPr id="65" name="Google Shape;65;p14"/>
          <p:cNvSpPr txBox="1">
            <a:spLocks noGrp="1"/>
          </p:cNvSpPr>
          <p:nvPr>
            <p:ph type="title" idx="4294967295"/>
          </p:nvPr>
        </p:nvSpPr>
        <p:spPr>
          <a:xfrm>
            <a:off x="0" y="0"/>
            <a:ext cx="91440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Lucida Sans"/>
              <a:buNone/>
            </a:pPr>
            <a:r>
              <a:rPr lang="en-US" sz="3690" b="1" i="0" u="none" strike="noStrike" cap="none">
                <a:solidFill>
                  <a:schemeClr val="dk2"/>
                </a:solidFill>
                <a:latin typeface="Lucida Sans"/>
                <a:ea typeface="Lucida Sans"/>
                <a:cs typeface="Lucida Sans"/>
                <a:sym typeface="Lucida Sans"/>
              </a:rPr>
              <a:t>What do you think this is showing?</a:t>
            </a:r>
            <a:endParaRPr sz="3690" b="1" i="0" u="none" strike="noStrike" cap="none">
              <a:solidFill>
                <a:schemeClr val="dk2"/>
              </a:solidFill>
              <a:latin typeface="Lucida Sans"/>
              <a:ea typeface="Lucida Sans"/>
              <a:cs typeface="Lucida Sans"/>
              <a:sym typeface="Lucida San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body" idx="1"/>
          </p:nvPr>
        </p:nvSpPr>
        <p:spPr>
          <a:xfrm>
            <a:off x="0" y="0"/>
            <a:ext cx="4114800" cy="720900"/>
          </a:xfrm>
          <a:prstGeom prst="rect">
            <a:avLst/>
          </a:prstGeom>
          <a:noFill/>
          <a:ln>
            <a:noFill/>
          </a:ln>
        </p:spPr>
        <p:txBody>
          <a:bodyPr spcFirstLastPara="1" wrap="square" lIns="91425" tIns="45700" rIns="91425" bIns="45700" anchor="ctr" anchorCtr="0">
            <a:noAutofit/>
          </a:bodyPr>
          <a:lstStyle/>
          <a:p>
            <a:pPr marL="365125" marR="0" lvl="0" indent="-329501" algn="l" rtl="0">
              <a:lnSpc>
                <a:spcPct val="100000"/>
              </a:lnSpc>
              <a:spcBef>
                <a:spcPts val="0"/>
              </a:spcBef>
              <a:spcAft>
                <a:spcPts val="0"/>
              </a:spcAft>
              <a:buClr>
                <a:schemeClr val="accent1"/>
              </a:buClr>
              <a:buSzPts val="3000"/>
              <a:buFont typeface="Noto Sans Symbols"/>
              <a:buChar char="🞂"/>
            </a:pPr>
            <a:r>
              <a:rPr lang="en-US" sz="3000">
                <a:solidFill>
                  <a:schemeClr val="dk1"/>
                </a:solidFill>
                <a:latin typeface="Lucida Sans"/>
                <a:ea typeface="Lucida Sans"/>
                <a:cs typeface="Lucida Sans"/>
                <a:sym typeface="Lucida Sans"/>
              </a:rPr>
              <a:t>Shipping Map</a:t>
            </a:r>
            <a:endParaRPr sz="3000"/>
          </a:p>
        </p:txBody>
      </p:sp>
      <p:pic>
        <p:nvPicPr>
          <p:cNvPr id="130" name="Google Shape;130;p23" descr="Image result for route of product to consumer map globalization"/>
          <p:cNvPicPr preferRelativeResize="0"/>
          <p:nvPr/>
        </p:nvPicPr>
        <p:blipFill rotWithShape="1">
          <a:blip r:embed="rId3">
            <a:alphaModFix/>
          </a:blip>
          <a:srcRect/>
          <a:stretch/>
        </p:blipFill>
        <p:spPr>
          <a:xfrm>
            <a:off x="0" y="793200"/>
            <a:ext cx="9144002" cy="4572001"/>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body" idx="1"/>
          </p:nvPr>
        </p:nvSpPr>
        <p:spPr>
          <a:xfrm>
            <a:off x="457200" y="1600200"/>
            <a:ext cx="8229600" cy="1727100"/>
          </a:xfrm>
          <a:prstGeom prst="rect">
            <a:avLst/>
          </a:prstGeom>
          <a:noFill/>
          <a:ln>
            <a:noFill/>
          </a:ln>
        </p:spPr>
        <p:txBody>
          <a:bodyPr spcFirstLastPara="1" wrap="square" lIns="91425" tIns="45700" rIns="91425" bIns="45700" anchor="t" anchorCtr="0">
            <a:noAutofit/>
          </a:bodyPr>
          <a:lstStyle/>
          <a:p>
            <a:pPr marL="365125" marR="0" lvl="0" indent="-329501" algn="l" rtl="0">
              <a:lnSpc>
                <a:spcPct val="100000"/>
              </a:lnSpc>
              <a:spcBef>
                <a:spcPts val="0"/>
              </a:spcBef>
              <a:spcAft>
                <a:spcPts val="0"/>
              </a:spcAft>
              <a:buClr>
                <a:schemeClr val="accent1"/>
              </a:buClr>
              <a:buSzPts val="3000"/>
              <a:buFont typeface="Noto Sans Symbols"/>
              <a:buChar char="🞂"/>
            </a:pPr>
            <a:r>
              <a:rPr lang="en-US" sz="3000" b="0" i="0" u="none">
                <a:solidFill>
                  <a:schemeClr val="dk1"/>
                </a:solidFill>
                <a:latin typeface="Lucida Sans"/>
                <a:ea typeface="Lucida Sans"/>
                <a:cs typeface="Lucida Sans"/>
                <a:sym typeface="Lucida Sans"/>
              </a:rPr>
              <a:t>Faster, more efficient means of transport</a:t>
            </a:r>
            <a:endParaRPr sz="3000"/>
          </a:p>
          <a:p>
            <a:pPr marL="365125" marR="0" lvl="0" indent="-329501" algn="l" rtl="0">
              <a:lnSpc>
                <a:spcPct val="100000"/>
              </a:lnSpc>
              <a:spcBef>
                <a:spcPts val="400"/>
              </a:spcBef>
              <a:spcAft>
                <a:spcPts val="0"/>
              </a:spcAft>
              <a:buClr>
                <a:schemeClr val="accent1"/>
              </a:buClr>
              <a:buSzPts val="3000"/>
              <a:buFont typeface="Noto Sans Symbols"/>
              <a:buChar char="🞂"/>
            </a:pPr>
            <a:r>
              <a:rPr lang="en-US" sz="3000" b="0" i="0" u="none">
                <a:solidFill>
                  <a:schemeClr val="dk1"/>
                </a:solidFill>
                <a:latin typeface="Lucida Sans"/>
                <a:ea typeface="Lucida Sans"/>
                <a:cs typeface="Lucida Sans"/>
                <a:sym typeface="Lucida Sans"/>
              </a:rPr>
              <a:t>Larger volume of goods traded</a:t>
            </a:r>
            <a:endParaRPr sz="3000"/>
          </a:p>
          <a:p>
            <a:pPr marL="365125" marR="0" lvl="0" indent="-329501" algn="l" rtl="0">
              <a:lnSpc>
                <a:spcPct val="100000"/>
              </a:lnSpc>
              <a:spcBef>
                <a:spcPts val="400"/>
              </a:spcBef>
              <a:spcAft>
                <a:spcPts val="0"/>
              </a:spcAft>
              <a:buClr>
                <a:schemeClr val="accent1"/>
              </a:buClr>
              <a:buSzPts val="3000"/>
              <a:buFont typeface="Noto Sans Symbols"/>
              <a:buChar char="🞂"/>
            </a:pPr>
            <a:r>
              <a:rPr lang="en-US" sz="3000" b="0" i="0" u="none">
                <a:solidFill>
                  <a:schemeClr val="dk1"/>
                </a:solidFill>
                <a:latin typeface="Lucida Sans"/>
                <a:ea typeface="Lucida Sans"/>
                <a:cs typeface="Lucida Sans"/>
                <a:sym typeface="Lucida Sans"/>
              </a:rPr>
              <a:t>Increased access to information</a:t>
            </a:r>
            <a:endParaRPr sz="3000"/>
          </a:p>
          <a:p>
            <a:pPr marL="365125" marR="0" lvl="0" indent="-139001" algn="l" rtl="0">
              <a:spcBef>
                <a:spcPts val="400"/>
              </a:spcBef>
              <a:spcAft>
                <a:spcPts val="0"/>
              </a:spcAft>
              <a:buClr>
                <a:schemeClr val="accent1"/>
              </a:buClr>
              <a:buSzPts val="1836"/>
              <a:buFont typeface="Noto Sans Symbols"/>
              <a:buNone/>
            </a:pPr>
            <a:endParaRPr sz="2700" b="0" i="0" u="none">
              <a:solidFill>
                <a:schemeClr val="dk1"/>
              </a:solidFill>
              <a:latin typeface="Lucida Sans"/>
              <a:ea typeface="Lucida Sans"/>
              <a:cs typeface="Lucida Sans"/>
              <a:sym typeface="Lucida Sans"/>
            </a:endParaRPr>
          </a:p>
        </p:txBody>
      </p:sp>
      <p:sp>
        <p:nvSpPr>
          <p:cNvPr id="136" name="Google Shape;136;p24"/>
          <p:cNvSpPr txBox="1">
            <a:spLocks noGrp="1"/>
          </p:cNvSpPr>
          <p:nvPr>
            <p:ph type="title" idx="4294967295"/>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Lucida Sans"/>
              <a:buNone/>
            </a:pPr>
            <a:r>
              <a:rPr lang="en-US" sz="3690" b="1" i="0" u="none" strike="noStrike" cap="none">
                <a:solidFill>
                  <a:schemeClr val="dk2"/>
                </a:solidFill>
                <a:latin typeface="Lucida Sans"/>
                <a:ea typeface="Lucida Sans"/>
                <a:cs typeface="Lucida Sans"/>
                <a:sym typeface="Lucida Sans"/>
              </a:rPr>
              <a:t>Technology &amp; </a:t>
            </a:r>
            <a:r>
              <a:rPr lang="en-US" sz="3690" b="1">
                <a:solidFill>
                  <a:schemeClr val="dk2"/>
                </a:solidFill>
                <a:latin typeface="Lucida Sans"/>
                <a:ea typeface="Lucida Sans"/>
                <a:cs typeface="Lucida Sans"/>
                <a:sym typeface="Lucida Sans"/>
              </a:rPr>
              <a:t>I</a:t>
            </a:r>
            <a:r>
              <a:rPr lang="en-US" sz="3690" b="1" i="0" u="none" strike="noStrike" cap="none">
                <a:solidFill>
                  <a:schemeClr val="dk2"/>
                </a:solidFill>
                <a:latin typeface="Lucida Sans"/>
                <a:ea typeface="Lucida Sans"/>
                <a:cs typeface="Lucida Sans"/>
                <a:sym typeface="Lucida Sans"/>
              </a:rPr>
              <a:t>nnovation </a:t>
            </a:r>
            <a:endParaRPr sz="3690" b="1" i="0" u="none" strike="noStrike" cap="none">
              <a:solidFill>
                <a:schemeClr val="dk2"/>
              </a:solidFill>
              <a:latin typeface="Lucida Sans"/>
              <a:ea typeface="Lucida Sans"/>
              <a:cs typeface="Lucida Sans"/>
              <a:sym typeface="Lucida Sans"/>
            </a:endParaRPr>
          </a:p>
          <a:p>
            <a:pPr marL="0" marR="0" lvl="0" indent="0" algn="l" rtl="0">
              <a:lnSpc>
                <a:spcPct val="100000"/>
              </a:lnSpc>
              <a:spcBef>
                <a:spcPts val="0"/>
              </a:spcBef>
              <a:spcAft>
                <a:spcPts val="0"/>
              </a:spcAft>
              <a:buClr>
                <a:schemeClr val="dk2"/>
              </a:buClr>
              <a:buSzPts val="3690"/>
              <a:buFont typeface="Lucida Sans"/>
              <a:buNone/>
            </a:pPr>
            <a:r>
              <a:rPr lang="en-US" sz="3690" b="1" i="0" u="none" strike="noStrike" cap="none">
                <a:solidFill>
                  <a:schemeClr val="dk2"/>
                </a:solidFill>
                <a:latin typeface="Lucida Sans"/>
                <a:ea typeface="Lucida Sans"/>
                <a:cs typeface="Lucida Sans"/>
                <a:sym typeface="Lucida Sans"/>
              </a:rPr>
              <a:t>allow for </a:t>
            </a:r>
            <a:r>
              <a:rPr lang="en-US" sz="3690" b="1">
                <a:solidFill>
                  <a:schemeClr val="dk2"/>
                </a:solidFill>
                <a:latin typeface="Lucida Sans"/>
                <a:ea typeface="Lucida Sans"/>
                <a:cs typeface="Lucida Sans"/>
                <a:sym typeface="Lucida Sans"/>
              </a:rPr>
              <a:t>G</a:t>
            </a:r>
            <a:r>
              <a:rPr lang="en-US" sz="3690" b="1" i="0" u="none" strike="noStrike" cap="none">
                <a:solidFill>
                  <a:schemeClr val="dk2"/>
                </a:solidFill>
                <a:latin typeface="Lucida Sans"/>
                <a:ea typeface="Lucida Sans"/>
                <a:cs typeface="Lucida Sans"/>
                <a:sym typeface="Lucida Sans"/>
              </a:rPr>
              <a:t>lobalization </a:t>
            </a:r>
            <a:endParaRPr sz="3690" b="1" i="0" u="none" strike="noStrike" cap="none">
              <a:solidFill>
                <a:schemeClr val="dk2"/>
              </a:solidFill>
              <a:latin typeface="Lucida Sans"/>
              <a:ea typeface="Lucida Sans"/>
              <a:cs typeface="Lucida Sans"/>
              <a:sym typeface="Lucida Sans"/>
            </a:endParaRPr>
          </a:p>
        </p:txBody>
      </p:sp>
      <p:pic>
        <p:nvPicPr>
          <p:cNvPr id="137" name="Google Shape;137;p24" descr="Image result for plane"/>
          <p:cNvPicPr preferRelativeResize="0"/>
          <p:nvPr/>
        </p:nvPicPr>
        <p:blipFill rotWithShape="1">
          <a:blip r:embed="rId3">
            <a:alphaModFix/>
          </a:blip>
          <a:srcRect/>
          <a:stretch/>
        </p:blipFill>
        <p:spPr>
          <a:xfrm>
            <a:off x="1430050" y="4906852"/>
            <a:ext cx="2806700" cy="1578685"/>
          </a:xfrm>
          <a:prstGeom prst="rect">
            <a:avLst/>
          </a:prstGeom>
          <a:noFill/>
          <a:ln>
            <a:noFill/>
          </a:ln>
        </p:spPr>
      </p:pic>
      <p:pic>
        <p:nvPicPr>
          <p:cNvPr id="138" name="Google Shape;138;p24" descr="Image result for cargo ship"/>
          <p:cNvPicPr preferRelativeResize="0"/>
          <p:nvPr/>
        </p:nvPicPr>
        <p:blipFill rotWithShape="1">
          <a:blip r:embed="rId4">
            <a:alphaModFix/>
          </a:blip>
          <a:srcRect/>
          <a:stretch/>
        </p:blipFill>
        <p:spPr>
          <a:xfrm>
            <a:off x="5880100" y="4906400"/>
            <a:ext cx="2806700" cy="1579562"/>
          </a:xfrm>
          <a:prstGeom prst="rect">
            <a:avLst/>
          </a:prstGeom>
          <a:noFill/>
          <a:ln>
            <a:noFill/>
          </a:ln>
        </p:spPr>
      </p:pic>
      <p:pic>
        <p:nvPicPr>
          <p:cNvPr id="139" name="Google Shape;139;p24" descr="Image result for cargo ship 1800s"/>
          <p:cNvPicPr preferRelativeResize="0"/>
          <p:nvPr/>
        </p:nvPicPr>
        <p:blipFill rotWithShape="1">
          <a:blip r:embed="rId5">
            <a:alphaModFix/>
          </a:blip>
          <a:srcRect/>
          <a:stretch/>
        </p:blipFill>
        <p:spPr>
          <a:xfrm>
            <a:off x="4572000" y="3216887"/>
            <a:ext cx="3413125" cy="1406525"/>
          </a:xfrm>
          <a:prstGeom prst="rect">
            <a:avLst/>
          </a:prstGeom>
          <a:noFill/>
          <a:ln>
            <a:noFill/>
          </a:ln>
        </p:spPr>
      </p:pic>
      <p:pic>
        <p:nvPicPr>
          <p:cNvPr id="140" name="Google Shape;140;p24"/>
          <p:cNvPicPr preferRelativeResize="0"/>
          <p:nvPr/>
        </p:nvPicPr>
        <p:blipFill>
          <a:blip r:embed="rId6">
            <a:alphaModFix/>
          </a:blip>
          <a:stretch>
            <a:fillRect/>
          </a:stretch>
        </p:blipFill>
        <p:spPr>
          <a:xfrm>
            <a:off x="457200" y="3216875"/>
            <a:ext cx="2413033" cy="168996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body" idx="1"/>
          </p:nvPr>
        </p:nvSpPr>
        <p:spPr>
          <a:xfrm>
            <a:off x="0" y="1143000"/>
            <a:ext cx="9144000" cy="4526100"/>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1836"/>
              <a:buFont typeface="Noto Sans Symbols"/>
              <a:buChar char="🞂"/>
            </a:pPr>
            <a:r>
              <a:rPr lang="en-US" sz="2700" b="0" i="0" u="none">
                <a:solidFill>
                  <a:schemeClr val="dk1"/>
                </a:solidFill>
                <a:latin typeface="Lucida Sans"/>
                <a:ea typeface="Lucida Sans"/>
                <a:cs typeface="Lucida Sans"/>
                <a:sym typeface="Lucida Sans"/>
              </a:rPr>
              <a:t>EU (European Union)*</a:t>
            </a:r>
            <a:endParaRPr/>
          </a:p>
          <a:p>
            <a:pPr marL="457200" marR="0" lvl="0" indent="0" algn="l" rtl="0">
              <a:lnSpc>
                <a:spcPct val="100000"/>
              </a:lnSpc>
              <a:spcBef>
                <a:spcPts val="300"/>
              </a:spcBef>
              <a:spcAft>
                <a:spcPts val="0"/>
              </a:spcAft>
              <a:buNone/>
            </a:pPr>
            <a:r>
              <a:rPr lang="en-US" sz="2400" b="0" i="0" u="none" strike="noStrike" cap="none">
                <a:solidFill>
                  <a:schemeClr val="dk1"/>
                </a:solidFill>
                <a:latin typeface="Lucida Sans"/>
                <a:ea typeface="Lucida Sans"/>
                <a:cs typeface="Lucida Sans"/>
                <a:sym typeface="Lucida Sans"/>
              </a:rPr>
              <a:t>European nations cooperating politically &amp; </a:t>
            </a:r>
            <a:endParaRPr sz="2400" b="0" i="0" u="none" strike="noStrike" cap="none">
              <a:solidFill>
                <a:schemeClr val="dk1"/>
              </a:solidFill>
              <a:latin typeface="Lucida Sans"/>
              <a:ea typeface="Lucida Sans"/>
              <a:cs typeface="Lucida Sans"/>
              <a:sym typeface="Lucida Sans"/>
            </a:endParaRPr>
          </a:p>
          <a:p>
            <a:pPr marL="457200" marR="0" lvl="0" indent="0" algn="l" rtl="0">
              <a:lnSpc>
                <a:spcPct val="100000"/>
              </a:lnSpc>
              <a:spcBef>
                <a:spcPts val="300"/>
              </a:spcBef>
              <a:spcAft>
                <a:spcPts val="0"/>
              </a:spcAft>
              <a:buNone/>
            </a:pPr>
            <a:r>
              <a:rPr lang="en-US" sz="2400" b="0" i="0" u="none" strike="noStrike" cap="none">
                <a:solidFill>
                  <a:schemeClr val="dk1"/>
                </a:solidFill>
                <a:latin typeface="Lucida Sans"/>
                <a:ea typeface="Lucida Sans"/>
                <a:cs typeface="Lucida Sans"/>
                <a:sym typeface="Lucida Sans"/>
              </a:rPr>
              <a:t>economically without trade barriers</a:t>
            </a:r>
            <a:endParaRPr sz="2400"/>
          </a:p>
          <a:p>
            <a:pPr marL="620712" marR="0" lvl="1" indent="-82549" algn="l" rtl="0">
              <a:lnSpc>
                <a:spcPct val="100000"/>
              </a:lnSpc>
              <a:spcBef>
                <a:spcPts val="300"/>
              </a:spcBef>
              <a:spcAft>
                <a:spcPts val="0"/>
              </a:spcAft>
              <a:buClr>
                <a:schemeClr val="accent1"/>
              </a:buClr>
              <a:buSzPts val="2300"/>
              <a:buFont typeface="Verdana"/>
              <a:buNone/>
            </a:pPr>
            <a:endParaRPr sz="2300" b="0" i="0" u="none" strike="noStrike" cap="none">
              <a:solidFill>
                <a:schemeClr val="dk1"/>
              </a:solidFill>
              <a:latin typeface="Lucida Sans"/>
              <a:ea typeface="Lucida Sans"/>
              <a:cs typeface="Lucida Sans"/>
              <a:sym typeface="Lucida Sans"/>
            </a:endParaRPr>
          </a:p>
          <a:p>
            <a:pPr marL="620712" marR="0" lvl="1" indent="-82549" algn="l" rtl="0">
              <a:lnSpc>
                <a:spcPct val="100000"/>
              </a:lnSpc>
              <a:spcBef>
                <a:spcPts val="300"/>
              </a:spcBef>
              <a:spcAft>
                <a:spcPts val="0"/>
              </a:spcAft>
              <a:buClr>
                <a:schemeClr val="accent1"/>
              </a:buClr>
              <a:buSzPts val="2300"/>
              <a:buFont typeface="Verdana"/>
              <a:buNone/>
            </a:pPr>
            <a:endParaRPr sz="2300" b="0" i="0" u="none" strike="noStrike" cap="none">
              <a:solidFill>
                <a:schemeClr val="dk1"/>
              </a:solidFill>
              <a:latin typeface="Lucida Sans"/>
              <a:ea typeface="Lucida Sans"/>
              <a:cs typeface="Lucida Sans"/>
              <a:sym typeface="Lucida Sans"/>
            </a:endParaRPr>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none">
                <a:solidFill>
                  <a:schemeClr val="dk1"/>
                </a:solidFill>
                <a:latin typeface="Lucida Sans"/>
                <a:ea typeface="Lucida Sans"/>
                <a:cs typeface="Lucida Sans"/>
                <a:sym typeface="Lucida Sans"/>
              </a:rPr>
              <a:t>ASEAN (Association of Southeast Asian Nations)*</a:t>
            </a:r>
            <a:endParaRPr/>
          </a:p>
          <a:p>
            <a:pPr marL="457200" marR="0" lvl="0" indent="0" algn="l" rtl="0">
              <a:lnSpc>
                <a:spcPct val="100000"/>
              </a:lnSpc>
              <a:spcBef>
                <a:spcPts val="300"/>
              </a:spcBef>
              <a:spcAft>
                <a:spcPts val="0"/>
              </a:spcAft>
              <a:buNone/>
            </a:pPr>
            <a:r>
              <a:rPr lang="en-US" sz="2400" b="0" i="0" u="none" strike="noStrike" cap="none">
                <a:solidFill>
                  <a:schemeClr val="dk1"/>
                </a:solidFill>
                <a:latin typeface="Lucida Sans"/>
                <a:ea typeface="Lucida Sans"/>
                <a:cs typeface="Lucida Sans"/>
                <a:sym typeface="Lucida Sans"/>
              </a:rPr>
              <a:t>10 Southeast Asian nations cooperating economically with the goal of peace, stability &amp; prosperity in the region</a:t>
            </a:r>
            <a:endParaRPr sz="2400"/>
          </a:p>
        </p:txBody>
      </p:sp>
      <p:sp>
        <p:nvSpPr>
          <p:cNvPr id="146" name="Google Shape;146;p25"/>
          <p:cNvSpPr txBox="1">
            <a:spLocks noGrp="1"/>
          </p:cNvSpPr>
          <p:nvPr>
            <p:ph type="title" idx="4294967295"/>
          </p:nvPr>
        </p:nvSpPr>
        <p:spPr>
          <a:xfrm>
            <a:off x="0" y="0"/>
            <a:ext cx="91440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Lucida Sans"/>
              <a:buNone/>
            </a:pPr>
            <a:r>
              <a:rPr lang="en-US" sz="3500" b="1" i="0" u="none" strike="noStrike" cap="none">
                <a:solidFill>
                  <a:schemeClr val="dk2"/>
                </a:solidFill>
                <a:latin typeface="Lucida Sans"/>
                <a:ea typeface="Lucida Sans"/>
                <a:cs typeface="Lucida Sans"/>
                <a:sym typeface="Lucida Sans"/>
              </a:rPr>
              <a:t>Major Trading Agreements &amp; Groups</a:t>
            </a:r>
            <a:endParaRPr sz="3500" b="1" i="0" u="none" strike="noStrike" cap="none">
              <a:solidFill>
                <a:schemeClr val="dk2"/>
              </a:solidFill>
              <a:latin typeface="Lucida Sans"/>
              <a:ea typeface="Lucida Sans"/>
              <a:cs typeface="Lucida Sans"/>
              <a:sym typeface="Lucida Sans"/>
            </a:endParaRPr>
          </a:p>
        </p:txBody>
      </p:sp>
      <p:pic>
        <p:nvPicPr>
          <p:cNvPr id="147" name="Google Shape;147;p25" descr="http://europa.eu/about-eu/basic-information/symbols/images/flag_yellow_low.jpg"/>
          <p:cNvPicPr preferRelativeResize="0"/>
          <p:nvPr/>
        </p:nvPicPr>
        <p:blipFill rotWithShape="1">
          <a:blip r:embed="rId3">
            <a:alphaModFix/>
          </a:blip>
          <a:srcRect/>
          <a:stretch/>
        </p:blipFill>
        <p:spPr>
          <a:xfrm>
            <a:off x="7175500" y="1143000"/>
            <a:ext cx="1625600" cy="1085850"/>
          </a:xfrm>
          <a:prstGeom prst="rect">
            <a:avLst/>
          </a:prstGeom>
          <a:noFill/>
          <a:ln>
            <a:noFill/>
          </a:ln>
        </p:spPr>
      </p:pic>
      <p:pic>
        <p:nvPicPr>
          <p:cNvPr id="148" name="Google Shape;148;p25" descr="Image result for asean"/>
          <p:cNvPicPr preferRelativeResize="0"/>
          <p:nvPr/>
        </p:nvPicPr>
        <p:blipFill rotWithShape="1">
          <a:blip r:embed="rId4">
            <a:alphaModFix/>
          </a:blip>
          <a:srcRect/>
          <a:stretch/>
        </p:blipFill>
        <p:spPr>
          <a:xfrm>
            <a:off x="4032175" y="4498648"/>
            <a:ext cx="3143326" cy="23593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idx="4294967295"/>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Lucida Sans"/>
              <a:buNone/>
            </a:pPr>
            <a:r>
              <a:rPr lang="en-US" sz="4100" b="1" i="0" u="none" strike="noStrike" cap="none">
                <a:solidFill>
                  <a:schemeClr val="dk2"/>
                </a:solidFill>
                <a:latin typeface="Lucida Sans"/>
                <a:ea typeface="Lucida Sans"/>
                <a:cs typeface="Lucida Sans"/>
                <a:sym typeface="Lucida Sans"/>
              </a:rPr>
              <a:t>2011 US exports</a:t>
            </a:r>
            <a:endParaRPr sz="4100" b="1" i="0" u="none" strike="noStrike" cap="none">
              <a:solidFill>
                <a:schemeClr val="dk2"/>
              </a:solidFill>
              <a:latin typeface="Lucida Sans"/>
              <a:ea typeface="Lucida Sans"/>
              <a:cs typeface="Lucida Sans"/>
              <a:sym typeface="Lucida Sans"/>
            </a:endParaRPr>
          </a:p>
        </p:txBody>
      </p:sp>
      <p:pic>
        <p:nvPicPr>
          <p:cNvPr id="154" name="Google Shape;154;p26" descr="Image result for usa main export"/>
          <p:cNvPicPr preferRelativeResize="0"/>
          <p:nvPr/>
        </p:nvPicPr>
        <p:blipFill rotWithShape="1">
          <a:blip r:embed="rId3">
            <a:alphaModFix/>
          </a:blip>
          <a:srcRect/>
          <a:stretch/>
        </p:blipFill>
        <p:spPr>
          <a:xfrm>
            <a:off x="1104900" y="1285300"/>
            <a:ext cx="6934200" cy="5253037"/>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7" descr="Image result for usa main export"/>
          <p:cNvPicPr preferRelativeResize="0"/>
          <p:nvPr/>
        </p:nvPicPr>
        <p:blipFill rotWithShape="1">
          <a:blip r:embed="rId3">
            <a:alphaModFix/>
          </a:blip>
          <a:srcRect/>
          <a:stretch/>
        </p:blipFill>
        <p:spPr>
          <a:xfrm>
            <a:off x="135238" y="0"/>
            <a:ext cx="8873520" cy="68580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body" idx="1"/>
          </p:nvPr>
        </p:nvSpPr>
        <p:spPr>
          <a:xfrm>
            <a:off x="152400" y="274625"/>
            <a:ext cx="8839200" cy="4526100"/>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1836"/>
              <a:buFont typeface="Noto Sans Symbols"/>
              <a:buChar char="🞂"/>
            </a:pPr>
            <a:r>
              <a:rPr lang="en-US" sz="2700" b="0" i="0" u="none">
                <a:solidFill>
                  <a:schemeClr val="dk1"/>
                </a:solidFill>
                <a:latin typeface="Lucida Sans"/>
                <a:ea typeface="Lucida Sans"/>
                <a:cs typeface="Lucida Sans"/>
                <a:sym typeface="Lucida Sans"/>
              </a:rPr>
              <a:t>NAFTA (North American Free Trade Agreement)*</a:t>
            </a:r>
            <a:endParaRPr/>
          </a:p>
          <a:p>
            <a:pPr marL="620712" marR="0" lvl="1" indent="-228599" algn="l" rtl="0">
              <a:lnSpc>
                <a:spcPct val="100000"/>
              </a:lnSpc>
              <a:spcBef>
                <a:spcPts val="300"/>
              </a:spcBef>
              <a:spcAft>
                <a:spcPts val="0"/>
              </a:spcAft>
              <a:buClr>
                <a:schemeClr val="accent1"/>
              </a:buClr>
              <a:buSzPts val="2300"/>
              <a:buFont typeface="Verdana"/>
              <a:buChar char="◦"/>
            </a:pPr>
            <a:r>
              <a:rPr lang="en-US" sz="2300" b="0" i="0" u="none" strike="noStrike" cap="none">
                <a:solidFill>
                  <a:schemeClr val="dk1"/>
                </a:solidFill>
                <a:latin typeface="Lucida Sans"/>
                <a:ea typeface="Lucida Sans"/>
                <a:cs typeface="Lucida Sans"/>
                <a:sym typeface="Lucida Sans"/>
              </a:rPr>
              <a:t>Eliminated tariffs on trade in North America</a:t>
            </a:r>
            <a:endParaRPr/>
          </a:p>
          <a:p>
            <a:pPr marL="620712" marR="0" lvl="1" indent="-228599" algn="l" rtl="0">
              <a:lnSpc>
                <a:spcPct val="100000"/>
              </a:lnSpc>
              <a:spcBef>
                <a:spcPts val="300"/>
              </a:spcBef>
              <a:spcAft>
                <a:spcPts val="0"/>
              </a:spcAft>
              <a:buClr>
                <a:schemeClr val="accent1"/>
              </a:buClr>
              <a:buSzPts val="2300"/>
              <a:buFont typeface="Verdana"/>
              <a:buChar char="◦"/>
            </a:pPr>
            <a:r>
              <a:rPr lang="en-US" sz="2300" b="0" i="0" u="none" strike="noStrike" cap="none">
                <a:solidFill>
                  <a:schemeClr val="dk1"/>
                </a:solidFill>
                <a:latin typeface="Lucida Sans"/>
                <a:ea typeface="Lucida Sans"/>
                <a:cs typeface="Lucida Sans"/>
                <a:sym typeface="Lucida Sans"/>
              </a:rPr>
              <a:t>May be renegotiated in the future</a:t>
            </a:r>
            <a:endParaRPr/>
          </a:p>
          <a:p>
            <a:pPr marL="620712" marR="0" lvl="1" indent="-82550" algn="l" rtl="0">
              <a:lnSpc>
                <a:spcPct val="100000"/>
              </a:lnSpc>
              <a:spcBef>
                <a:spcPts val="300"/>
              </a:spcBef>
              <a:spcAft>
                <a:spcPts val="0"/>
              </a:spcAft>
              <a:buClr>
                <a:schemeClr val="accent1"/>
              </a:buClr>
              <a:buSzPts val="2300"/>
              <a:buFont typeface="Verdana"/>
              <a:buNone/>
            </a:pPr>
            <a:endParaRPr sz="2300">
              <a:solidFill>
                <a:schemeClr val="dk1"/>
              </a:solidFill>
              <a:latin typeface="Lucida Sans"/>
              <a:ea typeface="Lucida Sans"/>
              <a:cs typeface="Lucida Sans"/>
              <a:sym typeface="Lucida Sans"/>
            </a:endParaRPr>
          </a:p>
          <a:p>
            <a:pPr marL="620712" marR="0" lvl="1" indent="-82550" algn="l" rtl="0">
              <a:lnSpc>
                <a:spcPct val="100000"/>
              </a:lnSpc>
              <a:spcBef>
                <a:spcPts val="300"/>
              </a:spcBef>
              <a:spcAft>
                <a:spcPts val="0"/>
              </a:spcAft>
              <a:buClr>
                <a:schemeClr val="accent1"/>
              </a:buClr>
              <a:buSzPts val="2300"/>
              <a:buFont typeface="Verdana"/>
              <a:buNone/>
            </a:pPr>
            <a:endParaRPr sz="2300">
              <a:solidFill>
                <a:schemeClr val="dk1"/>
              </a:solidFill>
              <a:latin typeface="Lucida Sans"/>
              <a:ea typeface="Lucida Sans"/>
              <a:cs typeface="Lucida Sans"/>
              <a:sym typeface="Lucida Sans"/>
            </a:endParaRPr>
          </a:p>
          <a:p>
            <a:pPr marL="620712" marR="0" lvl="1" indent="-82550" algn="l" rtl="0">
              <a:lnSpc>
                <a:spcPct val="100000"/>
              </a:lnSpc>
              <a:spcBef>
                <a:spcPts val="300"/>
              </a:spcBef>
              <a:spcAft>
                <a:spcPts val="0"/>
              </a:spcAft>
              <a:buClr>
                <a:schemeClr val="accent1"/>
              </a:buClr>
              <a:buSzPts val="2300"/>
              <a:buFont typeface="Verdana"/>
              <a:buNone/>
            </a:pPr>
            <a:endParaRPr sz="2300">
              <a:solidFill>
                <a:schemeClr val="dk1"/>
              </a:solidFill>
              <a:latin typeface="Lucida Sans"/>
              <a:ea typeface="Lucida Sans"/>
              <a:cs typeface="Lucida Sans"/>
              <a:sym typeface="Lucida Sans"/>
            </a:endParaRPr>
          </a:p>
          <a:p>
            <a:pPr marL="620712" marR="0" lvl="1" indent="-82550" algn="l" rtl="0">
              <a:lnSpc>
                <a:spcPct val="100000"/>
              </a:lnSpc>
              <a:spcBef>
                <a:spcPts val="300"/>
              </a:spcBef>
              <a:spcAft>
                <a:spcPts val="0"/>
              </a:spcAft>
              <a:buClr>
                <a:schemeClr val="accent1"/>
              </a:buClr>
              <a:buSzPts val="2300"/>
              <a:buFont typeface="Verdana"/>
              <a:buNone/>
            </a:pPr>
            <a:endParaRPr sz="2300">
              <a:solidFill>
                <a:schemeClr val="dk1"/>
              </a:solidFill>
              <a:latin typeface="Lucida Sans"/>
              <a:ea typeface="Lucida Sans"/>
              <a:cs typeface="Lucida Sans"/>
              <a:sym typeface="Lucida Sans"/>
            </a:endParaRPr>
          </a:p>
          <a:p>
            <a:pPr marL="620712" marR="0" lvl="1" indent="-82549" algn="l" rtl="0">
              <a:lnSpc>
                <a:spcPct val="100000"/>
              </a:lnSpc>
              <a:spcBef>
                <a:spcPts val="300"/>
              </a:spcBef>
              <a:spcAft>
                <a:spcPts val="0"/>
              </a:spcAft>
              <a:buClr>
                <a:schemeClr val="accent1"/>
              </a:buClr>
              <a:buSzPts val="2300"/>
              <a:buFont typeface="Verdana"/>
              <a:buNone/>
            </a:pPr>
            <a:endParaRPr sz="2300">
              <a:solidFill>
                <a:schemeClr val="dk1"/>
              </a:solidFill>
              <a:latin typeface="Lucida Sans"/>
              <a:ea typeface="Lucida Sans"/>
              <a:cs typeface="Lucida Sans"/>
              <a:sym typeface="Lucida Sans"/>
            </a:endParaRPr>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none">
                <a:solidFill>
                  <a:schemeClr val="dk1"/>
                </a:solidFill>
                <a:latin typeface="Lucida Sans"/>
                <a:ea typeface="Lucida Sans"/>
                <a:cs typeface="Lucida Sans"/>
                <a:sym typeface="Lucida Sans"/>
              </a:rPr>
              <a:t>OPEC (Org. of Petroleum Exporting Countries)*</a:t>
            </a:r>
            <a:endParaRPr/>
          </a:p>
          <a:p>
            <a:pPr marL="620712" marR="0" lvl="1" indent="-228600" algn="l" rtl="0">
              <a:lnSpc>
                <a:spcPct val="100000"/>
              </a:lnSpc>
              <a:spcBef>
                <a:spcPts val="300"/>
              </a:spcBef>
              <a:spcAft>
                <a:spcPts val="0"/>
              </a:spcAft>
              <a:buClr>
                <a:schemeClr val="accent1"/>
              </a:buClr>
              <a:buSzPts val="2300"/>
              <a:buFont typeface="Verdana"/>
              <a:buChar char="◦"/>
            </a:pPr>
            <a:r>
              <a:rPr lang="en-US" sz="2300" b="0" i="0" u="none" strike="noStrike" cap="none">
                <a:solidFill>
                  <a:schemeClr val="dk1"/>
                </a:solidFill>
                <a:latin typeface="Lucida Sans"/>
                <a:ea typeface="Lucida Sans"/>
                <a:cs typeface="Lucida Sans"/>
                <a:sym typeface="Lucida Sans"/>
              </a:rPr>
              <a:t>Sets the price of a barrel of </a:t>
            </a:r>
            <a:r>
              <a:rPr lang="en-US" sz="2300">
                <a:solidFill>
                  <a:schemeClr val="dk1"/>
                </a:solidFill>
                <a:latin typeface="Lucida Sans"/>
                <a:ea typeface="Lucida Sans"/>
                <a:cs typeface="Lucida Sans"/>
                <a:sym typeface="Lucida Sans"/>
              </a:rPr>
              <a:t>oil</a:t>
            </a:r>
            <a:endParaRPr sz="2300">
              <a:solidFill>
                <a:schemeClr val="dk1"/>
              </a:solidFill>
              <a:latin typeface="Lucida Sans"/>
              <a:ea typeface="Lucida Sans"/>
              <a:cs typeface="Lucida Sans"/>
              <a:sym typeface="Lucida Sans"/>
            </a:endParaRPr>
          </a:p>
          <a:p>
            <a:pPr marL="620712" marR="0" lvl="1" indent="-228599" algn="l" rtl="0">
              <a:lnSpc>
                <a:spcPct val="100000"/>
              </a:lnSpc>
              <a:spcBef>
                <a:spcPts val="300"/>
              </a:spcBef>
              <a:spcAft>
                <a:spcPts val="0"/>
              </a:spcAft>
              <a:buClr>
                <a:schemeClr val="dk1"/>
              </a:buClr>
              <a:buSzPts val="2300"/>
              <a:buFont typeface="Lucida Sans"/>
              <a:buChar char="◦"/>
            </a:pPr>
            <a:r>
              <a:rPr lang="en-US" sz="2300">
                <a:solidFill>
                  <a:schemeClr val="dk1"/>
                </a:solidFill>
                <a:latin typeface="Lucida Sans"/>
                <a:ea typeface="Lucida Sans"/>
                <a:cs typeface="Lucida Sans"/>
                <a:sym typeface="Lucida Sans"/>
              </a:rPr>
              <a:t>Acts as a “cartel” (keeps price as high as possible)</a:t>
            </a:r>
            <a:endParaRPr sz="2300">
              <a:solidFill>
                <a:schemeClr val="dk1"/>
              </a:solidFill>
              <a:latin typeface="Lucida Sans"/>
              <a:ea typeface="Lucida Sans"/>
              <a:cs typeface="Lucida Sans"/>
              <a:sym typeface="Lucida Sans"/>
            </a:endParaRPr>
          </a:p>
          <a:p>
            <a:pPr marL="365125" marR="0" lvl="0" indent="-156273" algn="l" rtl="0">
              <a:spcBef>
                <a:spcPts val="400"/>
              </a:spcBef>
              <a:spcAft>
                <a:spcPts val="0"/>
              </a:spcAft>
              <a:buClr>
                <a:schemeClr val="accent1"/>
              </a:buClr>
              <a:buSzPts val="1564"/>
              <a:buFont typeface="Noto Sans Symbols"/>
              <a:buNone/>
            </a:pPr>
            <a:endParaRPr sz="2300" b="0" i="0" u="none" strike="noStrike" cap="none">
              <a:solidFill>
                <a:schemeClr val="dk1"/>
              </a:solidFill>
              <a:latin typeface="Lucida Sans"/>
              <a:ea typeface="Lucida Sans"/>
              <a:cs typeface="Lucida Sans"/>
              <a:sym typeface="Lucida Sans"/>
            </a:endParaRPr>
          </a:p>
        </p:txBody>
      </p:sp>
      <p:pic>
        <p:nvPicPr>
          <p:cNvPr id="165" name="Google Shape;165;p28"/>
          <p:cNvPicPr preferRelativeResize="0"/>
          <p:nvPr/>
        </p:nvPicPr>
        <p:blipFill rotWithShape="1">
          <a:blip r:embed="rId3">
            <a:alphaModFix/>
          </a:blip>
          <a:srcRect/>
          <a:stretch/>
        </p:blipFill>
        <p:spPr>
          <a:xfrm>
            <a:off x="6172200" y="1120787"/>
            <a:ext cx="2819400" cy="2308225"/>
          </a:xfrm>
          <a:prstGeom prst="rect">
            <a:avLst/>
          </a:prstGeom>
          <a:noFill/>
          <a:ln>
            <a:noFill/>
          </a:ln>
        </p:spPr>
      </p:pic>
      <p:pic>
        <p:nvPicPr>
          <p:cNvPr id="166" name="Google Shape;166;p28" descr="http://www.ihrdc.com/els/po-demo/module06/figures/fig_004.gif"/>
          <p:cNvPicPr preferRelativeResize="0"/>
          <p:nvPr/>
        </p:nvPicPr>
        <p:blipFill rotWithShape="1">
          <a:blip r:embed="rId4">
            <a:alphaModFix/>
          </a:blip>
          <a:srcRect t="35908"/>
          <a:stretch/>
        </p:blipFill>
        <p:spPr>
          <a:xfrm>
            <a:off x="4692834" y="4800725"/>
            <a:ext cx="4298766" cy="205727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100" b="1">
                <a:solidFill>
                  <a:schemeClr val="dk2"/>
                </a:solidFill>
                <a:latin typeface="Lucida Sans"/>
                <a:ea typeface="Lucida Sans"/>
                <a:cs typeface="Lucida Sans"/>
                <a:sym typeface="Lucida Sans"/>
              </a:rPr>
              <a:t>Trade Agreements</a:t>
            </a:r>
            <a:endParaRPr sz="4100" b="1">
              <a:solidFill>
                <a:schemeClr val="dk2"/>
              </a:solidFill>
              <a:latin typeface="Lucida Sans"/>
              <a:ea typeface="Lucida Sans"/>
              <a:cs typeface="Lucida Sans"/>
              <a:sym typeface="Lucida Sans"/>
            </a:endParaRPr>
          </a:p>
        </p:txBody>
      </p:sp>
      <p:pic>
        <p:nvPicPr>
          <p:cNvPr id="172" name="Google Shape;172;p29" descr="http://upload.wikimedia.org/wikipedia/commons/a/a2/Regional_Organizations_Map.png"/>
          <p:cNvPicPr preferRelativeResize="0"/>
          <p:nvPr/>
        </p:nvPicPr>
        <p:blipFill rotWithShape="1">
          <a:blip r:embed="rId3">
            <a:alphaModFix/>
          </a:blip>
          <a:srcRect/>
          <a:stretch/>
        </p:blipFill>
        <p:spPr>
          <a:xfrm>
            <a:off x="-11912" y="1503775"/>
            <a:ext cx="9167811" cy="4243387"/>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body" idx="1"/>
          </p:nvPr>
        </p:nvSpPr>
        <p:spPr>
          <a:xfrm>
            <a:off x="0" y="1352837"/>
            <a:ext cx="9274200" cy="4526100"/>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1836"/>
              <a:buFont typeface="Noto Sans Symbols"/>
              <a:buChar char="🞂"/>
            </a:pPr>
            <a:r>
              <a:rPr lang="en-US" sz="2700" b="0" i="0" u="sng">
                <a:solidFill>
                  <a:schemeClr val="dk1"/>
                </a:solidFill>
                <a:latin typeface="Lucida Sans"/>
                <a:ea typeface="Lucida Sans"/>
                <a:cs typeface="Lucida Sans"/>
                <a:sym typeface="Lucida Sans"/>
              </a:rPr>
              <a:t>MNC</a:t>
            </a:r>
            <a:r>
              <a:rPr lang="en-US" sz="2700" b="0" i="0" u="none">
                <a:solidFill>
                  <a:schemeClr val="dk1"/>
                </a:solidFill>
                <a:latin typeface="Lucida Sans"/>
                <a:ea typeface="Lucida Sans"/>
                <a:cs typeface="Lucida Sans"/>
                <a:sym typeface="Lucida Sans"/>
              </a:rPr>
              <a:t>: Company that operates in multiple countries</a:t>
            </a:r>
            <a:endParaRPr/>
          </a:p>
          <a:p>
            <a:pPr marL="620712" marR="0" lvl="1" indent="-228599" algn="l" rtl="0">
              <a:lnSpc>
                <a:spcPct val="100000"/>
              </a:lnSpc>
              <a:spcBef>
                <a:spcPts val="300"/>
              </a:spcBef>
              <a:spcAft>
                <a:spcPts val="0"/>
              </a:spcAft>
              <a:buClr>
                <a:schemeClr val="accent1"/>
              </a:buClr>
              <a:buSzPts val="2300"/>
              <a:buFont typeface="Verdana"/>
              <a:buChar char="◦"/>
            </a:pPr>
            <a:r>
              <a:rPr lang="en-US" sz="2300" b="0" i="0" u="none" strike="noStrike" cap="none">
                <a:solidFill>
                  <a:schemeClr val="dk1"/>
                </a:solidFill>
                <a:latin typeface="Lucida Sans"/>
                <a:ea typeface="Lucida Sans"/>
                <a:cs typeface="Lucida Sans"/>
                <a:sym typeface="Lucida Sans"/>
              </a:rPr>
              <a:t>Exxon Mobil, General Motors, Toyota, etc.</a:t>
            </a:r>
            <a:endParaRPr/>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none">
                <a:solidFill>
                  <a:schemeClr val="dk1"/>
                </a:solidFill>
                <a:latin typeface="Lucida Sans"/>
                <a:ea typeface="Lucida Sans"/>
                <a:cs typeface="Lucida Sans"/>
                <a:sym typeface="Lucida Sans"/>
              </a:rPr>
              <a:t>Factories and centers are located all around the world allowing companies to locate near raw materials, cheape</a:t>
            </a:r>
            <a:r>
              <a:rPr lang="en-US" sz="2700">
                <a:solidFill>
                  <a:schemeClr val="dk1"/>
                </a:solidFill>
                <a:latin typeface="Lucida Sans"/>
                <a:ea typeface="Lucida Sans"/>
                <a:cs typeface="Lucida Sans"/>
                <a:sym typeface="Lucida Sans"/>
              </a:rPr>
              <a:t>r</a:t>
            </a:r>
            <a:r>
              <a:rPr lang="en-US" sz="2700" b="0" i="0" u="none">
                <a:solidFill>
                  <a:schemeClr val="dk1"/>
                </a:solidFill>
                <a:latin typeface="Lucida Sans"/>
                <a:ea typeface="Lucida Sans"/>
                <a:cs typeface="Lucida Sans"/>
                <a:sym typeface="Lucida Sans"/>
              </a:rPr>
              <a:t> labor, and consumer markets</a:t>
            </a:r>
            <a:endParaRPr/>
          </a:p>
          <a:p>
            <a:pPr marL="365125" marR="0" lvl="0" indent="-156273" algn="l" rtl="0">
              <a:spcBef>
                <a:spcPts val="400"/>
              </a:spcBef>
              <a:spcAft>
                <a:spcPts val="0"/>
              </a:spcAft>
              <a:buClr>
                <a:schemeClr val="accent1"/>
              </a:buClr>
              <a:buSzPts val="1564"/>
              <a:buFont typeface="Noto Sans Symbols"/>
              <a:buNone/>
            </a:pPr>
            <a:endParaRPr sz="2300" b="0" i="0" u="none" strike="noStrike" cap="none">
              <a:solidFill>
                <a:schemeClr val="dk1"/>
              </a:solidFill>
              <a:latin typeface="Lucida Sans"/>
              <a:ea typeface="Lucida Sans"/>
              <a:cs typeface="Lucida Sans"/>
              <a:sym typeface="Lucida Sans"/>
            </a:endParaRPr>
          </a:p>
        </p:txBody>
      </p:sp>
      <p:sp>
        <p:nvSpPr>
          <p:cNvPr id="178" name="Google Shape;178;p30"/>
          <p:cNvSpPr txBox="1">
            <a:spLocks noGrp="1"/>
          </p:cNvSpPr>
          <p:nvPr>
            <p:ph type="title" idx="4294967295"/>
          </p:nvPr>
        </p:nvSpPr>
        <p:spPr>
          <a:xfrm>
            <a:off x="133582" y="115095"/>
            <a:ext cx="9238907"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Lucida Sans"/>
              <a:buNone/>
            </a:pPr>
            <a:r>
              <a:rPr lang="en-US" sz="3690" b="1" i="0" u="none" strike="noStrike" cap="none">
                <a:solidFill>
                  <a:schemeClr val="dk2"/>
                </a:solidFill>
                <a:latin typeface="Lucida Sans"/>
                <a:ea typeface="Lucida Sans"/>
                <a:cs typeface="Lucida Sans"/>
                <a:sym typeface="Lucida Sans"/>
              </a:rPr>
              <a:t>Multinational Corporations* </a:t>
            </a:r>
            <a:endParaRPr/>
          </a:p>
        </p:txBody>
      </p:sp>
      <p:sp>
        <p:nvSpPr>
          <p:cNvPr id="179" name="Google Shape;179;p30" descr="data:image/jpeg;base64,/9j/4AAQSkZJRgABAQAAAQABAAD/2wCEAAkGBxQSEhQUEhQUFRQUFRcVFBUUFBQUFRUVFhYXFxQXFRQYHiggGBolGxQUITEiJSkrLi4uFx8zODMsNygtLisBCgoKDg0OGxAQGywkHyQsLCwsLCwsLCwsLCwsLCwsLCwsLCwsLCwsLCwsLCwsLCwsLCwsLCwsLCwsLCwsLCwsLP/AABEIAMwA8wMBEQACEQEDEQH/xAAcAAACAgMBAQAAAAAAAAAAAAAABwEGAgUIBAP/xABOEAABAwECBgkRBwMEAQUAAAABAAIDBAYRBQcSITFRExZBUmFzk7LRFRciMjM0U1RVcXKBkZKhscEUIzVCdLPhYoKiJMLS8CVDY2SD4v/EABsBAAEFAQEAAAAAAAAAAAAAAAABAwQFBgIH/8QAMhEAAgEDAgYBAwMDBAMAAAAAAAECAwQREzEFEhQhQVEyM1JxBiJhFkKBFSMkoTRTYv/aAAwDAQACEQMRAD8AYls6Zss9DG+8sfK8OAJF9zLxnCepScYyGqiTZ6NpNH4M8o/pXPUTF0ohtJo/BnlH9KXXkGlENpNH4M8o/pS68/YaUQ2k0fgzyj+lGvU9hpRDaTR+DPKP6Ua9T2GjENpNH4M8o/pRr1PYaUQ2k0fgzyj+lGvU9hoxDaTR+DPKSdKNep7E0YhtIo/BnlH9KR15+w0YhtJo/BnlH9KOokGjENpVH4M8pJ0pdep7DSitz5PsnQA3FoB3QZnAj/JGvP2ddNnuo9jA2WwfqHLO/wCSNefsXpJR7qOD7ixVH4M8pJ0o16ns40UTtJo/BnlH9KOoq+w0YhtIo/BnlH9KTXmGjENpFH4M8o/pRryDRiG0ij8GeUf0o15BoxDaRR+DPKP6Ua8w0YhtIo/BnlH9KNeYaMQ2kUfgzyj+lGvMNGIbSaPwZ5R/SlVefsNGIbSKPwZ5R/SjXqew0YhtIo/BnlH9KNep7DRiG0mj8GeUk6Ua9T2GjENpNH4M8pJ0o16nsNGIbSaPwZ5STpRr1PYaMQ2k0fgzyj+lI68/YaKNXhPAENNUUToWlpdUBp7NxvGS7NcSu41ZSi8nLhhouyitPJIWxW7Td94P46T9tSKeeWQzNLmLIEw9x3wQ+QDSQPOUovK3sjETN1j2hJhC8kvTJ2Vuse0JMIOSXoNlbrHtCMIOR+g2Vuse0Iwg5H6IMwGkgesJeVCJZ7INmbvh7QjCF5JeiRMNwg+sISQOMl4Mr0px4yaC2doW0VOX5jIexibf2zugbq4ljBOsLR3FZR8CDqJnSPc95ynOJLidJJUVvueg06EKcOVLsX7FdZQSu+1St7Bh+6B0OcPzeYbiepwz3M1x28jFqjAbeUBpT2EjLLfCI2du+HtCOx0oSxnBLJQdBB8xBQI00+6JdIBpzDWdCURLOxqqq09JGbn1EQOrKB+STKJELOtPaLJpbTUkhuZURE6soA/FHMhZWlaO8WbRjwc4zhBHax2ZlejIhi54GnoQ0gXd4MdlbrHtCMIXkl6ZIkB0G/zI5UJJOO6MgUmEBi6UDSQPOQl5UKoyeyI2duse0I5UKoyxlpn0RhI5RXbVd2of1Q5rk9T2Y3PdFiUdt5HFsVq03feD+Ok/bUmn8ZDU/kWQJl7juMoWOOiO77K8Eg3vbmJGa4FM1G0aP9P041KklJCw2R2+d7xTKkzXaMPCQbI7fO94peZiaMPSDZHa3e8UczDSpfagLzvne8UnMwdGm1jCHNDZqOuwbThxLZBEMiQX3g3aDrHApKTcTCSuna3ksJYyKbDGDJqWUxTZQcNGc3OG45p1KNLmRsbSrQuIc0cHxoa6SGRskb3Ne03g3n4jdCWM2hytaQqwcWl3HVZS2kVVA58hEckTb5Wk7m+brBuKkRmsGJvuGVaFVQSymKi11oHV05lzhjexiafyt1+c6VHqSyzX8MslZ0c/3MxslZ91bO2MZmDspXb1nSdCIRyw4lfK1o58sftLTNiY1jBc1rQ1oG4Apa7I8+nKVSbm33FLjNtTs0n2eJ33cR7NwPbv1ZtwKNUn6NdwPhvKtWfkpNLC+V7Y48pz3uDWgE5yT8lxHmZd19GlBymlgc1OIcDUfZnKec530sh3BfuD4KTnlXcxCjU4hc4prERYWitZUVhOyOLY9yNhIaPOfzFMTk2ayy4XRtltlmgyQNwBcYZacsYrsFwOpHdCNprbJvbPWrqKMjY3lzN2N5JafNvU5GeH3Ky64TQrptrDHVZe0UdbEJI8xGZ7DpY7UeBPp5MTd2lS3nyz2NVjRH/j5DuhzCNy7sgkqP8AaSeERzdRiJHZDvne8VG5m0b7QgsLCLHYW0Zo6hpcSYpCGSXkm685nZ9V67hUKrivDY1aTcV3Q9mPBAIzgi8HWFJ3MHhp99xTY5W3VEDgSCYnA3EjQ7N9UzWbTNX+nYxmpZRU7KguraVpJIMzLwSdw3puLeS14lSpxtpNLwdEqUef+Su2r7tQ/qhzXJ2lsxqe6LEo0tx1bFatP33g/jpP21KpfCQ1P5FkCYY6LXHX3Om9N/NCarGl/TbxUn+BVpg2DWMYGbY6wtLVUkcsmXluvvyXXDMbtCkQgmjI8Q4tc0bmUY7I3fWwov8A3ffS6SIf+v3RhJivozoMo/vS6SE/126e5bsFUDYImRNJIY0NBOm4a12kVFWq6k3OXk11qrNx1sWQ/M5ueOTdYegriUckmxvZ2s+aO3lCKwxgqWlldFMLnDd3HDcc06lHlBrc9AtbuncU+aLPDf8A91+dc5Y+4ryj6QQue5rWAuc8hrQNJJ0IisnFWsqUHUlsh9WNs62igDMxkd2UjtbrtF+oKXGOEefcQvpXVXmey2NXjItT9li2KI/fSggf0M0F12vUuZywSeD8O6ipzy2Qlv8Av/fio2cs3cUkht4r7L7Ez7VMOzkH3YIzsYd3gJ+SkU4mL41xHqJaUNl/2Ua3mGzV1byD93HfHGOAaT6z8gmqssl9we1VCh3XdmnwXQPqJWQxi9zzcL9A1k8AXKi32LC5rRt6Tm9kOTAmLykhaMtgmfuvfr4G7gUiNNIw1xxmvVeYvCM8N2ApJmEMjET7uxczNcdy9ughK4oLfi1elNZllCZwtg99PM+KTtmG43buojgIUWUcM3FrdxuaamjZ2Jw4aSqjdf2D3COQf0uNwPqJC7pvDIfF7VV7d+0NPGef/HS+dnOCfqfEynBli7ihGqKtj0DyiQkb7gkk2NvFXaXZIzTSHs4hfGT+aPV5xn9Vyk05JmJ41YOnU1VszUY6D9/T8W7nLmsTf008Rl+Sp2N7+peNb9VxDcuOK9rWf4Oh1KR535K7avu1D+qHNcnaWzGp7osSiy3HVsVq03feD+Ok/bUul8JDU/kiyhMMd8Czx19zpvTfzQmaxpP0585/gVaZNj4NvRWmqoWCOKd7GNvuaMm71XhKpsgVuGW1WfPJdz77c67xl/8Aj0JeeQ1/o9r9qA2zrs/+pk/x6EKchJcHtcfEdllql0lJA95LnOjBJOkkhSY90Yi7goV3COyNq5dIisX2NyogEDGvAdOTfFdmc0fmN+90Zk1VawX3AoVZVcx+IoiEwbl5R6MH1r4JGSxm57DeD/HmQspjFelGvTcHsxx4Lt9BJSPnfcySIdnHfnLjoydYKkKawYevwirTr6aWU/IoML4SfUyvmk7d5vu3GjcaOAKNKTbNpa2saFJUkWDF3Zn7ZNlvH3MRBd/U7SGfUpynDLyys4zxDQhpx3Y5sJPyIZCPyxvI9TTcpL27GMpfumvyc1tdmB9aheT02K/YkXrFDCHVj3HSyI3eshO0tyg/Uc2qMY+2OYBSGzF9kuUChA1lCexxU4bVROGl8Ryv7XZvmmKqNl+m5t0pRZQSf+8KZjuaKaTTiOa28hdgcE6SyI/EKTN/sMPw9Y4hj+WJklRlsbp9sHuwrg18Dmh+h8bZGHcLXdBQ44IttdRr5x47HzwdWvglZLGbnxuDhw6weA6EqeGd3VCNWDpyLVjIwqyqFJMzQ6J143rg7sgfWu6jTKTgtGVvKdKS7ZNJY3v+l45qSnuWXFV/xZ/g6HUpHnRXbV92of1Q5jk7T2Y1PdFiUWW46titWm77wfx0n7al0/jIan8iyhMvcd8Czx19zpvTfzQmauxpP059Sf4FYo5s+yZd7OYvHVdOycVAYH39jsWVdcbtIcE9GnlGau+OqhVcOXODZ9aN/jY5E/8ANLokf+pF/wCv/sg4pH+NjkT/AM0uiJL9Sp9uTH+Rj4EoTTwRRF2UY2Bpdddfdu3bidUMGbr1NWrKZlhbCLKeJ8shuawEnh1AcJQ3hBRpSqzVOPk5+w9hd9XO+aTMXZmi/M1u40KJKTbPRLK0ha01BbnsslZh9e9zWnIaxt7nkX9ke1bcuoxyRuIcSja4e5rMKYOkp5XRStyXt+I3CNYK5kmiba3dOvBTieS5IPOEf8ntwRg19TKyGIXueQL9xo3XHgASxXcYvbqNtS5mdA4BwSylhZDHoaNO647rjwlSksI86ubiVebnLyeqrgy43s3zXN9oISjVKXLJM5qmgLHOY7Swlp84JH0UOSwz06jUVSkpRLTixwgIa5ocbhK0x3nWe1CcpvuVPHaPPb5W6Hk1ykmE78vcklC7BL0hI41MIiatyWm8QsDP7ib3fRRqsu5t+AUXToNvyVGKEvc1o0vcGjzuIH1XEdy6r1FTpOTHRjCg2PBRZvRGPYQpE1+0w/DJc18pfyJM6FGN7Ic2HbNiswbDkj72OJrozunsc7fWFJlHKMJb3jtryT8ZE4QRpzHQRqI0hRvJuoyTjn2GVmu3OnSgRQiu5uLGd/0vHNXcNyDxV5tKn4Oh1KR50Vy1fdqH9UOa5O09mNT3RYlFluOrYrVpu+8H8dJ+2pdP4SGp/IsiZ3HfAtMdfaU3pv5oTNXY0v6cxzz/AAKy9MJGx85LbgG389LAyFkcbmsvuLsq/Ob04qjSKG54JTr1HUbabNh11arwUP8Akl1ZDP8ATlL7mfObGlVkZo4W8NxKTVkJ/TlL22NKztY6alhkfdlPYHOuzC86cyfWcZMrdUtOtKC2FTjKtR9pl2GI/cxHORokeN3zDcTM5mt4Jw/ShqTX7nsVPBtC+eVkUYve83Dg1k8ATaWWXd1WVCk6kvB0BZzArKOBsTM92dzt1zt1xUqKwjzm7uZXNRzl/goeODCEJ2OENDp29kX7sbDoB15WrgXFRovv09Rq8zqf2ixUc13bJ7MEYSkppWyxOuc0+ojdDuArqMsMi3FtG4pOEh6WStPHXRZTOxe3NIwnO0/UcKkxeTAXtlO1niW3s35XTRD3FBjTs06OU1UYvjk7rcO0foyjwG74JipA1vAuILl0Z7lABuzjTuEaeAgppPBp5w5lhrOS/wCBcaE0TQyeIS3fnDslx840Hzp1VTNXX6dUpc0Hgzw1jSkkYWwQiO8XZbnZTh5gBcldUSh+neRqVSWRfucTeTeSTeSdJJznOmJd2aWEVGPLFF4xXWbM0wqXj7uI3sv/ADv1jWAnacPJnOOcRjGnpR3Zd8aP4dL6TOcE7U+JRcG/8qIjHfRREz0GXbdHRtnT/pYOKZ8lNjseZ3fetPHsWWNOzexSfaYx93Ibngflk1+Y/MJmrHHc0/AuIKUdGe/goCZTNN/g3NjO/qXjW/Vdwxkr+Kf+LNfwdDqSjzlMrlqu7UP6oc1yepbP8Dc90WNRmu46titWm77wfx0n7alU/hIan8iyJkcexRsZNm6itMAgDMmPLLi512c3AC7zAricMlzwq/hayk5FM62ddqi9/wDhM6TL/wDqG3fsOtlXao/f/hLpSE/qG2/kOtlW6ovf/hGlIP6ht/TI62ddqi9/+EjoyEf6ht/TL3hDBdaKCGmpwwP2MMleX3ZIAuIbmzk607ytRwZ2nWt+qlVq5wUVuLKt1RZv6/4TTos0P9Q262iXfF/Y80bXSTZJmfmzZwxuoHWU7GngouK8Sd1LEViJu7VYdZRQOldndojbvn7g/wC6l3KWEQrO0lc1FGIgayqfK90khynuN7j0cCiSeT0elRjSiow2RZbH2MfXRyyZWxtAyYzdmdJ/xCchDsVHEeLwtaiit/P4K5hChkgkdFK0te3MR9RrBTco4ZaW9zGtTU4H0wPhWSllbLE65zfY4b1w3QiM8M4urSFzDkqD1spaSOuiy2ZntuEjL87T9QdalKWTAXtjO2nyPbwzczRB7S1wBBFxB0EcKXGSHFyi8x3FtaLFeHEvo3ht+fYn9rf/AEu3PWmp08mjsuPOH7a3cplXYuujNxp3m7dZc4e0Jt0mXkeMWs/7sEU1ja15uFO8cLrmj4lIqbO5cXtIf3ZLhZ3Fcbw+seCBn2Jm76TvoE7GlgpLz9QOScaS/wAjMp6dsbQ1gDWtFwA0AJ5LBmZSc5c0zR25wXLVUj4YQ0uc5vbG4XA3n5Lmccol2FxGhWVR+BaHFlWnci9/+ExpYRqpfqKhLthjcwBTOip4Y33ZbGNa67OLxpuKkRMfdVFUqSnHyz64ToGTxPikF7XtLT691Eo5OaVR0qinHcUM+LGsDiGGMtBOSS64kbhI13Jh0jXQ/UNLCyvye6z2L+rhqoJX7HkxyBzrnXm4abhcuoU8MYv+OUq9GUEt0NwJ3YyhXbV92of1Q5rk/S2l+Bue6LEozHVsVq03feD+Ok/bUmn8JDM/kWUJgdC5AE3IAEACBQuQBFyABAh8qiZrGlziA1oJJOYADSUZwLGLk+VeRCWztGa6cv0RMvbE3g3XEayo83lnoHCbBWtL+XueSzeBX1k7YW3gHO913asvznz7gXMI5Y7f3cbak5efB0Bg6hZDG2OMXNYAGjgClJYR55VqyqzdSW7NJbSybK6PezNH3b7v8XcBXMllE7h3EJ2s8+PIja+ifDI6OVpa9uYj6g7oUZxwb22uI1488Nj7YGwpJTStlidc4aQdDhutdrCWM8Dd1ZwuKbUh7WWtHHWxZbMzhmkYTnYfqOFSYtSMDe2c7WfI/wDDN0EpC/O5kEChcgULkAFyAC5ABcgAuQAXIALkATcgAKAK5avu1D+qHNcn6W0vwNT3RYkwOLYrVpu+8H8dJ+2n6fwkNT+RZQmB0lAAgUEACABAAgCCECFftdgCStjETZtiYe3AZlF+oE3jNwJGskyzuY0J87WSnnFL/wDKPJf/AKXGmXT/AFHPxEt1j7LMoIy1rst7ze+Qi4m7QLtwBdxSRT399O6ll9l6LDcle5BfcLkuQ33KxbWybK2PNc2Zg7B/+139J+C4lHJY8P4hO1n/APL3EfW0b4XujkaWvYbiD8xrCjNYN7QrQrU+aDyffAuFpKWVssJucNIPaubutdwcKIzcWN3lpC5puEh7WXtDHWxZbDc4ZnsPbMOo8ClReUYC7tJW8+WRuwuiISkFBAAgAQAIAEACABAAgAQBXLV92of1Q5rk9SfZ/ganuixKO33HVsVq03feD+Ok/bUmn8JDMvkWUJgdC9GBQSgCBAQAIAEATekAhAAgAQAIAlAGJCUGk13NPhqzFNVuDp4w5zRcDeQbtV4XLjklUL6tQWKTwa3re0Hgf8nJHSiyR/q14nnnPXgqyFLTSCSFhY4Zrw92caiN1dKKQxXvatf6jyWAJSJnIIFBAgIAEACAC9GAyCMACQCb0CkXoArtq+7UP6oc1ydpbMZnuixKPLcdWxW7T994P46T9tSqXxkNVN0a3GJaOejMOwloyw/Kym5Wi675p20oxqJ8xxcVHBrBTuuHW76Pkx0qb0VMj9TIOuHW76Pkx0o6KmJ1Mg64dbvo+THSjoqYdTIOuHW76Pkx0o6KmHUyDrh1u+j5MdKOiph1Mg64dbvo+THSjoqYdTIOuHW76Pkx0o6KmHUyDriVu+j5MdKOiph1Mg64lbvo+T/lHRUw6mQdcOt38fJjpR0VMOpkHXDrd/HyY6UdFTDqZB1w63fx8mOlHRUw6mQdcOt30fJjpR0VMOpkHXDrd/HyY6UdFTDqZB1w63fR8mOlHRUw6lh1w63fR8mOlHRUw6lh1w63fR8mOlHRUw6lh1w63fx8mOlHRUw6mQdcOt38fJjpR0VMOpkHXDrd/HyY6UdFTDqZB1w63fx8mOlHRUw6mQdcOt38fJjpR0VMOpkHXDrd/HyY6UdFTDqWHXDrd/HyY6UdFTDqZB1w63fx8mOlHRUw6mQdcOt30fJjpR0VMOpkerBdvaySaJjnMyXyMa7sAMxcAd3hXE7SnGLYsbiTeC9Wp7tQ/qhzXKupfGRLqfJFjTD3HSt2n77wfx0n7ak0vjIZq7oq+OLtqbzS/wC1SuH+Rm78C5Vn29EMEdvQgI7egBHb0AI7egBHb0AI7egBHb0AI7egBHb0AI7egBHb0AI7egBHb0AI7egBHb0AI7egBHb0AI7egBHb0AI7egBHb0AI7egBHb0AI7egBHb0B7sBd80/HR88JutjkfY7h8kOG1XdqH9UOa5UlL4yLGp8kWNMscK3afvvB/HSftqRS+Mhqruir44u2pvNL/tUvh/kZu/AuVZEMEACABAAgAQAIAEACABAAgAQAIAEACABAAgAQAIAEACABAAgAQAIAEAe7AffNPx0fPCbq/BnUPkhw2q7tQ/qhzXKkpfGRY1PkixpkcK3abvvB/HSftqRS+DG5rLRosaWC5p3U+wxPkyRJlZIvuvybvkU/Z1IwzljVxFywyi7WKzxaX3VP6mn7IunL0G1is8Wl91L1FP2GnL0G1is8Wl93+Ua9P7g05eg2sVni0vu/wAo16f3Bpy9BtYrPFpfdRr0/uDTl6DaxWeLS+7/ACjXp/cGnL0G1es8Wl91L1FL7g05eg2r1ni0vupOop+w05eg2sVni0vuo6in7DTl6DaxWeLS+6EdRT9hpy9BtYrPFpfdCOop+w05eg2r1ni0vuo6mn7DTl6DavWeLS+6jqKfsNOXoNrFZ4tL7qOop+w05eg2sVni0vuo16f3Bpy9BtYrPFpfdRr0/uDTl6DaxWeLS+7/ACjXp/cGnL0G1is8Wl93+Ua9P7g05eg2sVni0vuo6in7DTl6DavWeLS+6jqKfsNOXoNq9Z4tL7qOop+w05eg2r1ni0vsCOop+w05eg2sVni0vu/yjXp/cGnL0G1is8Wl91HUU/YacvQbWKzxaX3UdRT9hpy9BtYrPFpfdR1FP2GnL0evA9m6ttRA51PKGtljJJGYAOF5TdW4g4vDOoU3zIZtqu7UP6ocxyqqezJtTdMsV6juSTHkkVy1cEplpZYojLsMj3Oa1zWm4tyRncpNPl7psYmnknq7VeT5eViS6cc/IXna8B1dqvJ8vLRo04fcLqS9B1dqvJ8vLRo04/cGpL0HV2q8ny8tGjTj9wakvQdXaryfLy0aNOP3CakvQdXqryfLy0aNOP3BqS9B1eqvJ8vLRo04/cGpL0HV6q8ny8tGjSj9wakvQdXqryfLy0aXSj9wakvQdXqryfLy0aNKH3INSXonq9VeT5eWjRpQ+5BqS9B1eqvEJeVjRpQ+5BqS9EdXqryfLy0aNKH3INSXoOrtV5Pl5aNGnH7kLqS9B1eqvJ8vLRo0o/chNSXonq9VeT5eWjSacfuDUl6I6vVXk+Xlo0acfuDUl6Dq9VeT5eWjRpx+4XUl6Dq9VeT5eWjRpx+4TUl6J6u1XiEvLRpdOP3BqS9EdXaryfLy0aNOP3IXUl6Dq7VeT5eWjRpx+5BqS9B1eqvJ8vLRo0o/chNSXoOr1V5Pl5aNJpx+4NSXoOrtV5Pl5aNLpx+4NSXoOrtV5Pl5aNGnD7kGpL0HV6q8ny8tGk0o/cGpL0HV2q8ny8tGkdKPsXnflHiqpKmpmpcqkfE2KYSOcZGOF1xGgeddLEU+5znmZb1GcU2PEkJcd8g1kgI7th22JR3DAXpQYXI7AshkoAECAjuLuCTLEXYL0oE3IFC5ABcgAuQAXIALkABCNwxki9J3DsF6M5DIJQJuQAXIALkACAIvSLuAXpROwXpOwoBHcOwXo2AECEowBBSi/wACMt5aSrir52R1MrGNcA1rXXAdiDmzK4treEqeWirr1pRlhGg23V3jc/vDoUjpKXoZ6mfs+tNbOtY9rzUyuDXBxaXC5wBF4ObdF64qWlNx7I6hcyT7nRFJOHsa9uhwDh5iLwqOSw8FtB5WT7pDordv8LGlopZGHJeRkRkaQ92YEeZPUKfPNIarT5Y5EfturvG5/eHQrnpaW2Cq6ieSdt1d43N7w6EvS0sbB1Exk4ncLz1AqdnlfLkmPJyzfdeHX3exVt7SjTaSJ1rUc9xlKCTAQAIAEACABAEFJ5DwIO1lp6xlZUMZUyta2Vwa0OuAGbMMyuqFvTlTTaKmrWnGeD52ZtRWPrKZr6mVzXTMa5pdmILgCDmS1renGm2kLSrzcsHQAVKWiJQKCABAEFACJtxaSrir6hkdTKxjXgNaHZh2I0Zlb21vBw5mirr1pxeDV4OtXWmaIGqmIMsYILhnBe0EaNScq21NRbSG4VpuSTHlaud0dHUvY4tc2F5a4aQQ03EKooxTqLJaTb5MoQjbXV3jc3vDoV3K0p4zgqdeedy+YpsM1NRLO2Wd78mNpbsnZAEuN5u8yg3tKEEuVEy1qym+41Y77s+c8Gb4KuJxmgDEpPAeTnfGP+JVPpDmhaCz+kimuvqFbUojAjxgVD9xV4T2agjBN7oiY3f29r8CFnrmnyTLi1nzRLgVHJDFLjuwneaenHDK7msv+KsrCnvIgXlTHYVitn7K4Ah7IGNjEXoq/PF8nKp4j8kWVl5Gsq0nggDElAEEoDuZBAEoACgDmy2nf9Vxrlf230kUlf6h8rI9/Uv6iPnBdXH0mJR+ojpclZ0vCL0ASClAlAEFACQtpY+tmrp5I4HOY9wLXAtzjJA1q3t7mEKaTKyvRlKRraCw1e2WJxp3ANkjJOU3MA8E7uoJyrd02ml6OIW81NZHNbLvCr4iTmlVFH6iZYz7QZzYNHqWkexSrcZWJDvio4pvOKrOIbIm2O7HIqosgQBBSeAOd8Y/4lU+kOaFf2f0imufmV6CIucGjS4ho85zBSs4QxjuRIwtJB0glp84Nx+SRPOGhdsjIxJ4SyZ5oCc0jA9o/qZmPwcPYqziMO3MibYy74HCqrz2LH8nOdu8J/aK+d47Vrtjb5mZvner+0hy0ymuJc0zTQUzn5ZH5GF7uAC7pUiUsJIaUcnyXaOfA18Reir9KL5PVPxB90WVl5Gneq4nb7FPtfb6GjJjaNlm3gNzW6st25803Kol2LSy4ZVuO77IW2EsYldKTkyCIbjY2/U6Uw6z8GipcFoU1+/ua+K2dc03iqk9eSR7LkiqS9j8uFW0l2iWjAeNWZhAqmCRu69nYvHDk6CnFVx2ZWXPAotZpsaeB8LxVMYkheHtO6Nw6iNwp+LyZqrRnSlyyPelGjm22nf9VxrvotBbfSRS1/qHls9UtiqoJHm5kcrHuOnM03ld1lzwaQlOSUssu+Hsa873FtKxsTBeA9/ZPdw5OgfFQKVj9xLqXb8Fd2+4Qvv+0u91l3suUl2dP0MK7n7N9gXGvUsIFQxkzb85b2DwOAaCo9WxX9o9C7fkauAMPQ1keyQPyhocNDmnU4bhVbUpSpvDJ1OqprKNom0xwUVrMYlXTVc0MYiyI3ANymkm64HOb+FWlGxhOmpNlfUuXGbNfR4z618kbSIbnSMabmG+5zgDdn4V3VsYRi2cQupSkkxpWy7wquIk5qraK/3ETqneLObW6AtItil/uGViQ74qOKbziqziOyJtjuxyKqLIEAQUgHO+Mf8AEqn0m80K/tPpIp7j5mlwWfv4eNj54T1V/seBqn8jb2/wfsFfUNuuDn7I3zSZ/nembWpzU0OXEOWR5LKYS+zVkEugNeA70Xdi6/1H4LuvDnptM5oS5ZpnQFqMJCnpJpt1sZyfSIub8SFQ0Yc1RIt6skoZOaRw6d1aNrC7FJLYttnKD/xuEZzutZE31HKd8wolaf8AyIxJUIf7eSpKciGNfEXoq/Si+TlT3+6LKz8lgxl2qNHCI4j99NeGneNHbP8AjmVVUnymj4XZu4nzNdkI5xJJJzkm8k6STpJOtRHNm3hDkXKgY0kgAEk6AAST5gNKF3ElKNPvI+9TQSxi+SKRg1uY5o9pCXDQ0rqjJ4TPMkeB9x7YRvbI2jfQzh4zxuIErN83Rf5wF1TnylfxCyhcU8Lc6FpZ2yNa9pva4AtOsEZlN3MJODjJxe5zpbPv+q4130V/bfTRR3HzNIFJaw+w1IALyAM5OgDOT5guZSxuKk2emfB0zG5T4ZWt3zo3ge0jMuFVg/J06cl4PNcnd0cPK3NrZnDslFO2aPQM0jNx7N0Hh0kKNXoxnEep1HBnR2Da1k0TJWG9r2hzfMVQzjyywy4jLmjk5+xifiNT6Y5oV7aJaSKi4+ozT4L7vDxsfPana7/Y/wADdL5L8nRFs+8KriJOaVQUfqIuKi/YzmxugLSeCl/uGViQ74qOKbziqziOyJtjuxyBVRZEoAxR4Dyc74yPxKp9Ic0K+s/pop7r6hpMGd2h42PntT1T4sZh80MfHhg66SnnAzODon+cXOZ/uVdYT3iTbyPkVxVpJZ7EBDHtrabZsF0TAeyl7p/9PYn/ACuVbb0MVmydWq81NIXJN3sVkyDuN2owZ9ns85v5nx7I7zvcD0KpU+e6yWco4oiiVstysY1sRva1fpRfJyqb/dFjZeSpYxMImevmN+Zh2NvAG6fiSqKs/wBx6Rwm3ULZfyV6niL3Na0Xuc4NaNZJuC5Sy8FjOoqac5HQFkbKRUUQAaHSkXySEdkXbt2oDUpcKaRgry+qXFSTz2LBLEHAhwBBzXEXj1hdvBDTce+RNYz7JNpXNngGTFIcl7Roa86CNQOpR60FujVcFvnP9kn3KAmPBocdsDvxQ4RMlFkHTC8sHo5nN+BUui8oxPG6GlXyvIprad/1XGu+i0lr9JGPuPmaeNhJAAvJNwGsnMB7bk9OWFkaS5ng6AsTY+KiiaSA6dwBfIReQd63UAqG4uJTky3o0oxSLQ6MEXHOOFR02POKfYT+Nax7IAKqnaGsLsmVgFzQ46HgbmojhVpZXDb5WV91Rx3QtlaNpkFvKHNiVwiX0skR/wDRk7H0XgO+d6pb+nipktbWeY4F1jD/ABGp9Mc0Kwtfoog3H1WafBXd4eNj57U7X+D/AANUvmjom2feFXxEnNKoaP1EXNT4M5rb9Fol8Sl8jKxId8VHFN5xVbxHZEyy3Y5FVFmCAIR4E8nO+Mf8SqfSbzQr60+miouvqGkwX3eHjY+e1PVPixqn80PjGdg7Z8HzXC90d0rf7M5+F6o7Spy1Ey1uIc0Dn5aD+SmyZOkJABJuF9w1X5zckSwLk9eBaA1FRDCP/Uka31X9l8L03WnyQchyjHnngemMhgbgucDQGADzAi5Utq81i0rfSwc/BX0Smew18Rmir9KL5OVTxDdFnZ7MX9pmFtXUA6dmf81QVfkeoWL/AOPBr0ZWVqGx1lM9/aiVt/BfmB9pC6p45hOIQk7eSidIBTfB56/48GaQM5KPjdqGtoS03XvkYGjhBvPwCbqtYLfgsJSuU1shHqIbjwN3Eiw7BUncMou9TApFusIyH6gxqpC4tr3/AFXGuWntPpGGuHmqzxYEmayoge7tWzRud5g4Xrqqnps5pvE0dOtcDnCzj3wXSaMilOin41Z2twdMHaX5LW+kXBP2KeqR7lpQ7iEK0CWSmGniNYf9Udy+Meu4n6hVXEn3RY2SKbjE/Ean0/8AaFNtfoojXH1WafBfd4eNj/canK/wf4GqXzR0RbPvCq4iTmlUNH6iLmfwZzY3QFol8Sl/uGViQ74qOKbziq3iOyJtjuxyBVRZEoAxQJ5Od8Y/4lU+kOaFfWn00U919Q0mC+7w8bHz2p6r8WN0/mjp+phD2uadDgQfMRcfms3F4kXclmJy/hGjMEskTtMb3M90kA+xaKjLmjko6ixI86eGy+YncHbJWukIzQxk/wBz8w+AcoF/PEcE2yjmWRj4zfwyp9EfMKus/rInV/ps58Cv4lMxrYjO1q/Si+T1U8Q3RY2Zo8bGBzDWbKB2E4yh6bczh7LiqSsu5v8AgdzqUeT0UkhNbPJdyi2++w0LG4y2sY2GsB7EXNlbnvA0B7dfCpMKvszF/wAGlKepRLPWYyaFjSWyGQ3ZmsabyfXoXbqRK2HCbmUsSQprXWmkr5g94yWNBEbAbw0ayd1xUWpPmfY1fDrBWqw92aFconJ4i2dA4vMDGloo2OFz33yPGou3PULgpsFhGB4lX1qzfoSlte/6rjnfRaG2+kjM3PaoaUhSXtgj58jMsTjLEMbYawOLWi5krc5DdwPb9VVXFlluUSwo3SSwy4VOMqga28TF5uzNa1xcVEVnUbJErqKWRT22tc/CEgJGREzucd95z/mcdatba3VJFfXrOZW1LGHsPnFVgY01E0vFz5nGVw1AgBo9g+Kz93PmqYLi2hywyKjGJ+I1PpjmhW9p9FFdcfVZp8F93h42L9xqcr/B/gapfNHRFs+8KriJOaVQ0fqIuZ/BnNjdAWiXxKX+4ZWJDvio4pvOKreI7Im2O7HIFVFkSgDEpG+4hzvjG/Eqn0hzQtDZr/bWCnufmaTBnd4eNj57U5UzysbpfI6jWa2LzwIjG1g7Yq8vGYTMa/1jsXfRXdhP9hVXa/dkpSmpPcibjsxMYM2OjdKdM8hP9jexb9VS31TmngtrWOIG3xm/htR6I5wTVosVkOXPwOfFoUmil3GviM0VfpRfJyp+IZyiys/JfrT4BjrYHQyZr87XAZ2OGhwVZOPMi2tbmVCopoQWH8BTUcuxzNu3rx2rxrafookoYZurS8hcx5ovv5NWAuWyWsbYJvR2F7LZEJMejmWMd+wycXdhXPc2pqm3MaQ6ONwzvOkOcNwDVuqTTpeTN8V4qmtKnv7G+E885Mwc2217/quOd9ForVPSWCkuPqM1EMTnENaCXE3AAXknUOFPSaW40lkxu3NWYjdv3QhPOwNYZF6MyQqwwvSt9ssTzgvmLywz6l7Z52ltO0hwaRcZSM4uG84d1V11dJLliTKFv3yO9jbhdqVPnLyWeMI52xh/iNT6Y5oWgtU9FFPcfUZp8F93h42PntTleL5H+Buk+50PbM/6Cq4iTmlUFHOoi3q/TObW6AtJ3USmk8jKxId8VHFt5xVbxDOETbIcgVSWRKAMXIQeSn4YsBSVEz5pBJlvN7rpCB6gpNOvOC7EWpTjKXc8sWLShY5rg2W9rg4XyE5wQR8k51VRpnKowUi9BV8XldyXgr9p7LU9dsezhxMeVklrsk9ldeDr0BSaVWUNhutTjLc0bsV9BvZeVKeV1U9kd0IFvwPQsgiZFGLmRgNaNObhKhzk5SyyXCKS7GGG8GsqYXwy35D8xyTcfalhJxqZQtSKaKp1r6Dey8qVM6upnciaEMG8stZmCh2QQBw2TJLspxdnaCBdqTFWrKe47Riorsb9MDy7njwjg+OdhZMxr2nccL/ZqStLA5SqSpPmg8MVtsrEU0ALojI3dycoFvxBPxUecUaew4hWqrEmVPBOBmSyBjnPAOotv+IKaUFktK1zOMMobdmbEUcGS8Rl79x0hyyPNmuHsUqMEjKXnEK83ytltBXb7FWzIpM9hUUvCGLujmlkleJMp7i510hAv8yl07mpFYTIkqUZSeSKDF1RRSxysEuVG4PbfISLwc14RO4nJdwhRhk+lqrD0lQHSuYWSXXl0RDcr0hcQfYlo3E08ZCtRjgXIsdDsmRlzXX647+YrHWlghqCGFZ2wFFDkv2MyvBBBlIfceBtwHwVfWuKjeMkulRhuXSNQ9yYopLsS5JsKim4VsBR1Ez5ZBJlvN7rpCBfdqUqlc1FTSRClSi5s88OLOha5rgJb2uDh94TnaQR8Qu53VSSwwjRgti3YQpGzRSRPvyJGljrjcbiLjnUNSaaZKaysFOGK6g3svKlTOqqYxkiOjA3NmbJU9E9zoA8F7Q12U8uzA3i5NV685pJjtGnGOxZQmCQSgD/2Q=="/>
          <p:cNvSpPr txBox="1"/>
          <p:nvPr/>
        </p:nvSpPr>
        <p:spPr>
          <a:xfrm>
            <a:off x="1428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0" name="Google Shape;180;p30" descr="data:image/jpeg;base64,/9j/4AAQSkZJRgABAQAAAQABAAD/2wCEAAkGBxQSEhQUEhQUFRQUFRcVFBUUFBQUFRUVFhYXFxQXFRQYHiggGBolGxQUITEiJSkrLi4uFx8zODMsNygtLisBCgoKDg0OGxAQGywkHyQsLCwsLCwsLCwsLCwsLCwsLCwsLCwsLCwsLCwsLCwsLCwsLCwsLCwsLCwsLCwsLCwsLP/AABEIAMwA8wMBEQACEQEDEQH/xAAcAAACAgMBAQAAAAAAAAAAAAAABwEGAgUIBAP/xABOEAABAwECBgkRBwMEAQUAAAABAAIDBAYRBQcSITFRExZBUmFzk7LRFRciMjM0U1RVcXKBkZKhscEUIzVCdLPhYoKiJMLS8CVDY2SD4v/EABsBAAEFAQEAAAAAAAAAAAAAAAABAwQFBgIH/8QAMhEAAgEDAgYBAwMDBAMAAAAAAAECAwQREzEFEhQhQVEyM1JxBiJhFkKBFSMkoTRTYv/aAAwDAQACEQMRAD8AYls6Zss9DG+8sfK8OAJF9zLxnCepScYyGqiTZ6NpNH4M8o/pXPUTF0ohtJo/BnlH9KXXkGlENpNH4M8o/pS68/YaUQ2k0fgzyj+lGvU9hpRDaTR+DPKP6Ua9T2GjENpNH4M8o/pRr1PYaUQ2k0fgzyj+lGvU9hoxDaTR+DPKSdKNep7E0YhtIo/BnlH9KR15+w0YhtJo/BnlH9KOokGjENpVH4M8pJ0pdep7DSitz5PsnQA3FoB3QZnAj/JGvP2ddNnuo9jA2WwfqHLO/wCSNefsXpJR7qOD7ixVH4M8pJ0o16ns40UTtJo/BnlH9KOoq+w0YhtIo/BnlH9KTXmGjENpFH4M8o/pRryDRiG0ij8GeUf0o15BoxDaRR+DPKP6Ua8w0YhtIo/BnlH9KNeYaMQ2kUfgzyj+lGvMNGIbSaPwZ5R/SlVefsNGIbSKPwZ5R/SjXqew0YhtIo/BnlH9KNep7DRiG0mj8GeUk6Ua9T2GjENpNH4M8pJ0o16nsNGIbSaPwZ5STpRr1PYaMQ2k0fgzyj+lI68/YaKNXhPAENNUUToWlpdUBp7NxvGS7NcSu41ZSi8nLhhouyitPJIWxW7Td94P46T9tSKeeWQzNLmLIEw9x3wQ+QDSQPOUovK3sjETN1j2hJhC8kvTJ2Vuse0JMIOSXoNlbrHtCMIOR+g2Vuse0Iwg5H6IMwGkgesJeVCJZ7INmbvh7QjCF5JeiRMNwg+sISQOMl4Mr0px4yaC2doW0VOX5jIexibf2zugbq4ljBOsLR3FZR8CDqJnSPc95ynOJLidJJUVvueg06EKcOVLsX7FdZQSu+1St7Bh+6B0OcPzeYbiepwz3M1x28jFqjAbeUBpT2EjLLfCI2du+HtCOx0oSxnBLJQdBB8xBQI00+6JdIBpzDWdCURLOxqqq09JGbn1EQOrKB+STKJELOtPaLJpbTUkhuZURE6soA/FHMhZWlaO8WbRjwc4zhBHax2ZlejIhi54GnoQ0gXd4MdlbrHtCMIXkl6ZIkB0G/zI5UJJOO6MgUmEBi6UDSQPOQl5UKoyeyI2duse0I5UKoyxlpn0RhI5RXbVd2of1Q5rk9T2Y3PdFiUdt5HFsVq03feD+Ok/bUmn8ZDU/kWQJl7juMoWOOiO77K8Eg3vbmJGa4FM1G0aP9P041KklJCw2R2+d7xTKkzXaMPCQbI7fO94peZiaMPSDZHa3e8UczDSpfagLzvne8UnMwdGm1jCHNDZqOuwbThxLZBEMiQX3g3aDrHApKTcTCSuna3ksJYyKbDGDJqWUxTZQcNGc3OG45p1KNLmRsbSrQuIc0cHxoa6SGRskb3Ne03g3n4jdCWM2hytaQqwcWl3HVZS2kVVA58hEckTb5Wk7m+brBuKkRmsGJvuGVaFVQSymKi11oHV05lzhjexiafyt1+c6VHqSyzX8MslZ0c/3MxslZ91bO2MZmDspXb1nSdCIRyw4lfK1o58sftLTNiY1jBc1rQ1oG4Apa7I8+nKVSbm33FLjNtTs0n2eJ33cR7NwPbv1ZtwKNUn6NdwPhvKtWfkpNLC+V7Y48pz3uDWgE5yT8lxHmZd19GlBymlgc1OIcDUfZnKec530sh3BfuD4KTnlXcxCjU4hc4prERYWitZUVhOyOLY9yNhIaPOfzFMTk2ayy4XRtltlmgyQNwBcYZacsYrsFwOpHdCNprbJvbPWrqKMjY3lzN2N5JafNvU5GeH3Ky64TQrptrDHVZe0UdbEJI8xGZ7DpY7UeBPp5MTd2lS3nyz2NVjRH/j5DuhzCNy7sgkqP8AaSeERzdRiJHZDvne8VG5m0b7QgsLCLHYW0Zo6hpcSYpCGSXkm685nZ9V67hUKrivDY1aTcV3Q9mPBAIzgi8HWFJ3MHhp99xTY5W3VEDgSCYnA3EjQ7N9UzWbTNX+nYxmpZRU7KguraVpJIMzLwSdw3puLeS14lSpxtpNLwdEqUef+Su2r7tQ/qhzXJ2lsxqe6LEo0tx1bFatP33g/jpP21KpfCQ1P5FkCYY6LXHX3Om9N/NCarGl/TbxUn+BVpg2DWMYGbY6wtLVUkcsmXluvvyXXDMbtCkQgmjI8Q4tc0bmUY7I3fWwov8A3ffS6SIf+v3RhJivozoMo/vS6SE/126e5bsFUDYImRNJIY0NBOm4a12kVFWq6k3OXk11qrNx1sWQ/M5ueOTdYegriUckmxvZ2s+aO3lCKwxgqWlldFMLnDd3HDcc06lHlBrc9AtbuncU+aLPDf8A91+dc5Y+4ryj6QQue5rWAuc8hrQNJJ0IisnFWsqUHUlsh9WNs62igDMxkd2UjtbrtF+oKXGOEefcQvpXVXmey2NXjItT9li2KI/fSggf0M0F12vUuZywSeD8O6ipzy2Qlv8Av/fio2cs3cUkht4r7L7Ez7VMOzkH3YIzsYd3gJ+SkU4mL41xHqJaUNl/2Ua3mGzV1byD93HfHGOAaT6z8gmqssl9we1VCh3XdmnwXQPqJWQxi9zzcL9A1k8AXKi32LC5rRt6Tm9kOTAmLykhaMtgmfuvfr4G7gUiNNIw1xxmvVeYvCM8N2ApJmEMjET7uxczNcdy9ughK4oLfi1elNZllCZwtg99PM+KTtmG43buojgIUWUcM3FrdxuaamjZ2Jw4aSqjdf2D3COQf0uNwPqJC7pvDIfF7VV7d+0NPGef/HS+dnOCfqfEynBli7ihGqKtj0DyiQkb7gkk2NvFXaXZIzTSHs4hfGT+aPV5xn9Vyk05JmJ41YOnU1VszUY6D9/T8W7nLmsTf008Rl+Sp2N7+peNb9VxDcuOK9rWf4Oh1KR535K7avu1D+qHNcnaWzGp7osSiy3HVsVq03feD+Ok/bUul8JDU/kiyhMMd8Czx19zpvTfzQmaxpP0585/gVaZNj4NvRWmqoWCOKd7GNvuaMm71XhKpsgVuGW1WfPJdz77c67xl/8Aj0JeeQ1/o9r9qA2zrs/+pk/x6EKchJcHtcfEdllql0lJA95LnOjBJOkkhSY90Yi7goV3COyNq5dIisX2NyogEDGvAdOTfFdmc0fmN+90Zk1VawX3AoVZVcx+IoiEwbl5R6MH1r4JGSxm57DeD/HmQspjFelGvTcHsxx4Lt9BJSPnfcySIdnHfnLjoydYKkKawYevwirTr6aWU/IoML4SfUyvmk7d5vu3GjcaOAKNKTbNpa2saFJUkWDF3Zn7ZNlvH3MRBd/U7SGfUpynDLyys4zxDQhpx3Y5sJPyIZCPyxvI9TTcpL27GMpfumvyc1tdmB9aheT02K/YkXrFDCHVj3HSyI3eshO0tyg/Uc2qMY+2OYBSGzF9kuUChA1lCexxU4bVROGl8Ryv7XZvmmKqNl+m5t0pRZQSf+8KZjuaKaTTiOa28hdgcE6SyI/EKTN/sMPw9Y4hj+WJklRlsbp9sHuwrg18Dmh+h8bZGHcLXdBQ44IttdRr5x47HzwdWvglZLGbnxuDhw6weA6EqeGd3VCNWDpyLVjIwqyqFJMzQ6J143rg7sgfWu6jTKTgtGVvKdKS7ZNJY3v+l45qSnuWXFV/xZ/g6HUpHnRXbV92of1Q5jk7T2Y1PdFiUWW46titWm77wfx0n7al0/jIan8iyhMvcd8Czx19zpvTfzQmauxpP059Sf4FYo5s+yZd7OYvHVdOycVAYH39jsWVdcbtIcE9GnlGau+OqhVcOXODZ9aN/jY5E/8ANLokf+pF/wCv/sg4pH+NjkT/AM0uiJL9Sp9uTH+Rj4EoTTwRRF2UY2Bpdddfdu3bidUMGbr1NWrKZlhbCLKeJ8shuawEnh1AcJQ3hBRpSqzVOPk5+w9hd9XO+aTMXZmi/M1u40KJKTbPRLK0ha01BbnsslZh9e9zWnIaxt7nkX9ke1bcuoxyRuIcSja4e5rMKYOkp5XRStyXt+I3CNYK5kmiba3dOvBTieS5IPOEf8ntwRg19TKyGIXueQL9xo3XHgASxXcYvbqNtS5mdA4BwSylhZDHoaNO647rjwlSksI86ubiVebnLyeqrgy43s3zXN9oISjVKXLJM5qmgLHOY7Swlp84JH0UOSwz06jUVSkpRLTixwgIa5ocbhK0x3nWe1CcpvuVPHaPPb5W6Hk1ykmE78vcklC7BL0hI41MIiatyWm8QsDP7ib3fRRqsu5t+AUXToNvyVGKEvc1o0vcGjzuIH1XEdy6r1FTpOTHRjCg2PBRZvRGPYQpE1+0w/DJc18pfyJM6FGN7Ic2HbNiswbDkj72OJrozunsc7fWFJlHKMJb3jtryT8ZE4QRpzHQRqI0hRvJuoyTjn2GVmu3OnSgRQiu5uLGd/0vHNXcNyDxV5tKn4Oh1KR50Vy1fdqH9UOa5O09mNT3RYlFluOrYrVpu+8H8dJ+2pdP4SGp/IsiZ3HfAtMdfaU3pv5oTNXY0v6cxzz/AAKy9MJGx85LbgG389LAyFkcbmsvuLsq/Ob04qjSKG54JTr1HUbabNh11arwUP8Akl1ZDP8ATlL7mfObGlVkZo4W8NxKTVkJ/TlL22NKztY6alhkfdlPYHOuzC86cyfWcZMrdUtOtKC2FTjKtR9pl2GI/cxHORokeN3zDcTM5mt4Jw/ShqTX7nsVPBtC+eVkUYve83Dg1k8ATaWWXd1WVCk6kvB0BZzArKOBsTM92dzt1zt1xUqKwjzm7uZXNRzl/goeODCEJ2OENDp29kX7sbDoB15WrgXFRovv09Rq8zqf2ixUc13bJ7MEYSkppWyxOuc0+ojdDuArqMsMi3FtG4pOEh6WStPHXRZTOxe3NIwnO0/UcKkxeTAXtlO1niW3s35XTRD3FBjTs06OU1UYvjk7rcO0foyjwG74JipA1vAuILl0Z7lABuzjTuEaeAgppPBp5w5lhrOS/wCBcaE0TQyeIS3fnDslx840Hzp1VTNXX6dUpc0Hgzw1jSkkYWwQiO8XZbnZTh5gBcldUSh+neRqVSWRfucTeTeSTeSdJJznOmJd2aWEVGPLFF4xXWbM0wqXj7uI3sv/ADv1jWAnacPJnOOcRjGnpR3Zd8aP4dL6TOcE7U+JRcG/8qIjHfRREz0GXbdHRtnT/pYOKZ8lNjseZ3fetPHsWWNOzexSfaYx93Ibngflk1+Y/MJmrHHc0/AuIKUdGe/goCZTNN/g3NjO/qXjW/Vdwxkr+Kf+LNfwdDqSjzlMrlqu7UP6oc1yepbP8Dc90WNRmu46titWm77wfx0n7alU/hIan8iyJkcexRsZNm6itMAgDMmPLLi512c3AC7zAricMlzwq/hayk5FM62ddqi9/wDhM6TL/wDqG3fsOtlXao/f/hLpSE/qG2/kOtlW6ovf/hGlIP6ht/TI62ddqi9/+EjoyEf6ht/TL3hDBdaKCGmpwwP2MMleX3ZIAuIbmzk607ytRwZ2nWt+qlVq5wUVuLKt1RZv6/4TTos0P9Q262iXfF/Y80bXSTZJmfmzZwxuoHWU7GngouK8Sd1LEViJu7VYdZRQOldndojbvn7g/wC6l3KWEQrO0lc1FGIgayqfK90khynuN7j0cCiSeT0elRjSiow2RZbH2MfXRyyZWxtAyYzdmdJ/xCchDsVHEeLwtaiit/P4K5hChkgkdFK0te3MR9RrBTco4ZaW9zGtTU4H0wPhWSllbLE65zfY4b1w3QiM8M4urSFzDkqD1spaSOuiy2ZntuEjL87T9QdalKWTAXtjO2nyPbwzczRB7S1wBBFxB0EcKXGSHFyi8x3FtaLFeHEvo3ht+fYn9rf/AEu3PWmp08mjsuPOH7a3cplXYuujNxp3m7dZc4e0Jt0mXkeMWs/7sEU1ja15uFO8cLrmj4lIqbO5cXtIf3ZLhZ3Fcbw+seCBn2Jm76TvoE7GlgpLz9QOScaS/wAjMp6dsbQ1gDWtFwA0AJ5LBmZSc5c0zR25wXLVUj4YQ0uc5vbG4XA3n5Lmccol2FxGhWVR+BaHFlWnci9/+ExpYRqpfqKhLthjcwBTOip4Y33ZbGNa67OLxpuKkRMfdVFUqSnHyz64ToGTxPikF7XtLT691Eo5OaVR0qinHcUM+LGsDiGGMtBOSS64kbhI13Jh0jXQ/UNLCyvye6z2L+rhqoJX7HkxyBzrnXm4abhcuoU8MYv+OUq9GUEt0NwJ3YyhXbV92of1Q5rk/S2l+Bue6LEozHVsVq03feD+Ok/bUmn8JDM/kWUJgdC5AE3IAEACBQuQBFyABAh8qiZrGlziA1oJJOYADSUZwLGLk+VeRCWztGa6cv0RMvbE3g3XEayo83lnoHCbBWtL+XueSzeBX1k7YW3gHO913asvznz7gXMI5Y7f3cbak5efB0Bg6hZDG2OMXNYAGjgClJYR55VqyqzdSW7NJbSybK6PezNH3b7v8XcBXMllE7h3EJ2s8+PIja+ifDI6OVpa9uYj6g7oUZxwb22uI1488Nj7YGwpJTStlidc4aQdDhutdrCWM8Dd1ZwuKbUh7WWtHHWxZbMzhmkYTnYfqOFSYtSMDe2c7WfI/wDDN0EpC/O5kEChcgULkAFyAC5ABcgAuQAXIALkATcgAKAK5avu1D+qHNcn6W0vwNT3RYkwOLYrVpu+8H8dJ+2n6fwkNT+RZQmB0lAAgUEACABAAgCCECFftdgCStjETZtiYe3AZlF+oE3jNwJGskyzuY0J87WSnnFL/wDKPJf/AKXGmXT/AFHPxEt1j7LMoIy1rst7ze+Qi4m7QLtwBdxSRT399O6ll9l6LDcle5BfcLkuQ33KxbWybK2PNc2Zg7B/+139J+C4lHJY8P4hO1n/APL3EfW0b4XujkaWvYbiD8xrCjNYN7QrQrU+aDyffAuFpKWVssJucNIPaubutdwcKIzcWN3lpC5puEh7WXtDHWxZbDc4ZnsPbMOo8ClReUYC7tJW8+WRuwuiISkFBAAgAQAIAEACABAAgAQBXLV92of1Q5rk9SfZ/ganuixKO33HVsVq03feD+Ok/bUmn8JDMvkWUJgdC9GBQSgCBAQAIAEATekAhAAgAQAIAlAGJCUGk13NPhqzFNVuDp4w5zRcDeQbtV4XLjklUL6tQWKTwa3re0Hgf8nJHSiyR/q14nnnPXgqyFLTSCSFhY4Zrw92caiN1dKKQxXvatf6jyWAJSJnIIFBAgIAEACAC9GAyCMACQCb0CkXoArtq+7UP6oc1ydpbMZnuixKPLcdWxW7T994P46T9tSqXxkNVN0a3GJaOejMOwloyw/Kym5Wi675p20oxqJ8xxcVHBrBTuuHW76Pkx0qb0VMj9TIOuHW76Pkx0o6KmJ1Mg64dbvo+THSjoqYdTIOuHW76Pkx0o6KmHUyDrh1u+j5MdKOiph1Mg64dbvo+THSjoqYdTIOuHW76Pkx0o6KmHUyDriVu+j5MdKOiph1Mg64lbvo+T/lHRUw6mQdcOt38fJjpR0VMOpkHXDrd/HyY6UdFTDqZB1w63fx8mOlHRUw6mQdcOt30fJjpR0VMOpkHXDrd/HyY6UdFTDqZB1w63fR8mOlHRUw6lh1w63fR8mOlHRUw6lh1w63fR8mOlHRUw6lh1w63fx8mOlHRUw6mQdcOt38fJjpR0VMOpkHXDrd/HyY6UdFTDqZB1w63fx8mOlHRUw6mQdcOt38fJjpR0VMOpkHXDrd/HyY6UdFTDqWHXDrd/HyY6UdFTDqZB1w63fx8mOlHRUw6mQdcOt30fJjpR0VMOpkerBdvaySaJjnMyXyMa7sAMxcAd3hXE7SnGLYsbiTeC9Wp7tQ/qhzXKupfGRLqfJFjTD3HSt2n77wfx0n7ak0vjIZq7oq+OLtqbzS/wC1SuH+Rm78C5Vn29EMEdvQgI7egBHb0AI7egBHb0AI7egBHb0AI7egBHb0AI7egBHb0AI7egBHb0AI7egBHb0AI7egBHb0AI7egBHb0AI7egBHb0AI7egBHb0AI7egBHb0B7sBd80/HR88JutjkfY7h8kOG1XdqH9UOa5UlL4yLGp8kWNMscK3afvvB/HSftqRS+Mhqruir44u2pvNL/tUvh/kZu/AuVZEMEACABAAgAQAIAEACABAAgAQAIAEACABAAgAQAIAEACABAAgAQAIAEAe7AffNPx0fPCbq/BnUPkhw2q7tQ/qhzXKkpfGRY1PkixpkcK3abvvB/HSftqRS+DG5rLRosaWC5p3U+wxPkyRJlZIvuvybvkU/Z1IwzljVxFywyi7WKzxaX3VP6mn7IunL0G1is8Wl91L1FP2GnL0G1is8Wl93+Ua9P7g05eg2sVni0vu/wAo16f3Bpy9BtYrPFpfdRr0/uDTl6DaxWeLS+7/ACjXp/cGnL0G1es8Wl91L1FL7g05eg2r1ni0vupOop+w05eg2sVni0vuo6in7DTl6DaxWeLS+6EdRT9hpy9BtYrPFpfdCOop+w05eg2r1ni0vuo6mn7DTl6DavWeLS+6jqKfsNOXoNrFZ4tL7qOop+w05eg2sVni0vuo16f3Bpy9BtYrPFpfdRr0/uDTl6DaxWeLS+7/ACjXp/cGnL0G1is8Wl93+Ua9P7g05eg2sVni0vuo6in7DTl6DavWeLS+6jqKfsNOXoNq9Z4tL7qOop+w05eg2r1ni0vsCOop+w05eg2sVni0vu/yjXp/cGnL0G1is8Wl91HUU/YacvQbWKzxaX3UdRT9hpy9BtYrPFpfdR1FP2GnL0evA9m6ttRA51PKGtljJJGYAOF5TdW4g4vDOoU3zIZtqu7UP6ocxyqqezJtTdMsV6juSTHkkVy1cEplpZYojLsMj3Oa1zWm4tyRncpNPl7psYmnknq7VeT5eViS6cc/IXna8B1dqvJ8vLRo04fcLqS9B1dqvJ8vLRo04/cGpL0HV2q8ny8tGjTj9wakvQdXaryfLy0aNOP3CakvQdXqryfLy0aNOP3BqS9B1eqvJ8vLRo04/cGpL0HV6q8ny8tGjSj9wakvQdXqryfLy0aXSj9wakvQdXqryfLy0aNKH3INSXonq9VeT5eWjRpQ+5BqS9B1eqvEJeVjRpQ+5BqS9EdXqryfLy0aNKH3INSXoOrtV5Pl5aNGnH7kLqS9B1eqvJ8vLRo0o/chNSXonq9VeT5eWjSacfuDUl6I6vVXk+Xlo0acfuDUl6Dq9VeT5eWjRpx+4XUl6Dq9VeT5eWjRpx+4TUl6J6u1XiEvLRpdOP3BqS9EdXaryfLy0aNOP3IXUl6Dq7VeT5eWjRpx+5BqS9B1eqvJ8vLRo0o/chNSXoOr1V5Pl5aNJpx+4NSXoOrtV5Pl5aNLpx+4NSXoOrtV5Pl5aNGnD7kGpL0HV6q8ny8tGk0o/cGpL0HV2q8ny8tGkdKPsXnflHiqpKmpmpcqkfE2KYSOcZGOF1xGgeddLEU+5znmZb1GcU2PEkJcd8g1kgI7th22JR3DAXpQYXI7AshkoAECAjuLuCTLEXYL0oE3IFC5ABcgAuQAXIALkABCNwxki9J3DsF6M5DIJQJuQAXIALkACAIvSLuAXpROwXpOwoBHcOwXo2AECEowBBSi/wACMt5aSrir52R1MrGNcA1rXXAdiDmzK4treEqeWirr1pRlhGg23V3jc/vDoUjpKXoZ6mfs+tNbOtY9rzUyuDXBxaXC5wBF4ObdF64qWlNx7I6hcyT7nRFJOHsa9uhwDh5iLwqOSw8FtB5WT7pDordv8LGlopZGHJeRkRkaQ92YEeZPUKfPNIarT5Y5EfturvG5/eHQrnpaW2Cq6ieSdt1d43N7w6EvS0sbB1Exk4ncLz1AqdnlfLkmPJyzfdeHX3exVt7SjTaSJ1rUc9xlKCTAQAIAEACABAEFJ5DwIO1lp6xlZUMZUyta2Vwa0OuAGbMMyuqFvTlTTaKmrWnGeD52ZtRWPrKZr6mVzXTMa5pdmILgCDmS1renGm2kLSrzcsHQAVKWiJQKCABAEFACJtxaSrir6hkdTKxjXgNaHZh2I0Zlb21vBw5mirr1pxeDV4OtXWmaIGqmIMsYILhnBe0EaNScq21NRbSG4VpuSTHlaud0dHUvY4tc2F5a4aQQ03EKooxTqLJaTb5MoQjbXV3jc3vDoV3K0p4zgqdeedy+YpsM1NRLO2Wd78mNpbsnZAEuN5u8yg3tKEEuVEy1qym+41Y77s+c8Gb4KuJxmgDEpPAeTnfGP+JVPpDmhaCz+kimuvqFbUojAjxgVD9xV4T2agjBN7oiY3f29r8CFnrmnyTLi1nzRLgVHJDFLjuwneaenHDK7msv+KsrCnvIgXlTHYVitn7K4Ah7IGNjEXoq/PF8nKp4j8kWVl5Gsq0nggDElAEEoDuZBAEoACgDmy2nf9Vxrlf230kUlf6h8rI9/Uv6iPnBdXH0mJR+ojpclZ0vCL0ASClAlAEFACQtpY+tmrp5I4HOY9wLXAtzjJA1q3t7mEKaTKyvRlKRraCw1e2WJxp3ANkjJOU3MA8E7uoJyrd02ml6OIW81NZHNbLvCr4iTmlVFH6iZYz7QZzYNHqWkexSrcZWJDvio4pvOKrOIbIm2O7HIqosgQBBSeAOd8Y/4lU+kOaFf2f0imufmV6CIucGjS4ho85zBSs4QxjuRIwtJB0glp84Nx+SRPOGhdsjIxJ4SyZ5oCc0jA9o/qZmPwcPYqziMO3MibYy74HCqrz2LH8nOdu8J/aK+d47Vrtjb5mZvner+0hy0ymuJc0zTQUzn5ZH5GF7uAC7pUiUsJIaUcnyXaOfA18Reir9KL5PVPxB90WVl5Gneq4nb7FPtfb6GjJjaNlm3gNzW6st25803Kol2LSy4ZVuO77IW2EsYldKTkyCIbjY2/U6Uw6z8GipcFoU1+/ua+K2dc03iqk9eSR7LkiqS9j8uFW0l2iWjAeNWZhAqmCRu69nYvHDk6CnFVx2ZWXPAotZpsaeB8LxVMYkheHtO6Nw6iNwp+LyZqrRnSlyyPelGjm22nf9VxrvotBbfSRS1/qHls9UtiqoJHm5kcrHuOnM03ld1lzwaQlOSUssu+Hsa873FtKxsTBeA9/ZPdw5OgfFQKVj9xLqXb8Fd2+4Qvv+0u91l3suUl2dP0MK7n7N9gXGvUsIFQxkzb85b2DwOAaCo9WxX9o9C7fkauAMPQ1keyQPyhocNDmnU4bhVbUpSpvDJ1OqprKNom0xwUVrMYlXTVc0MYiyI3ANymkm64HOb+FWlGxhOmpNlfUuXGbNfR4z618kbSIbnSMabmG+5zgDdn4V3VsYRi2cQupSkkxpWy7wquIk5qraK/3ETqneLObW6AtItil/uGViQ74qOKbziqziOyJtjuxyKqLIEAQUgHO+Mf8AEqn0m80K/tPpIp7j5mlwWfv4eNj54T1V/seBqn8jb2/wfsFfUNuuDn7I3zSZ/nembWpzU0OXEOWR5LKYS+zVkEugNeA70Xdi6/1H4LuvDnptM5oS5ZpnQFqMJCnpJpt1sZyfSIub8SFQ0Yc1RIt6skoZOaRw6d1aNrC7FJLYttnKD/xuEZzutZE31HKd8wolaf8AyIxJUIf7eSpKciGNfEXoq/Si+TlT3+6LKz8lgxl2qNHCI4j99NeGneNHbP8AjmVVUnymj4XZu4nzNdkI5xJJJzkm8k6STpJOtRHNm3hDkXKgY0kgAEk6AAST5gNKF3ElKNPvI+9TQSxi+SKRg1uY5o9pCXDQ0rqjJ4TPMkeB9x7YRvbI2jfQzh4zxuIErN83Rf5wF1TnylfxCyhcU8Lc6FpZ2yNa9pva4AtOsEZlN3MJODjJxe5zpbPv+q4130V/bfTRR3HzNIFJaw+w1IALyAM5OgDOT5guZSxuKk2emfB0zG5T4ZWt3zo3ge0jMuFVg/J06cl4PNcnd0cPK3NrZnDslFO2aPQM0jNx7N0Hh0kKNXoxnEep1HBnR2Da1k0TJWG9r2hzfMVQzjyywy4jLmjk5+xifiNT6Y5oV7aJaSKi4+ozT4L7vDxsfPana7/Y/wADdL5L8nRFs+8KriJOaVQUfqIuKi/YzmxugLSeCl/uGViQ74qOKbziqziOyJtjuxyBVRZEoAxR4Dyc74yPxKp9Ic0K+s/pop7r6hpMGd2h42PntT1T4sZh80MfHhg66SnnAzODon+cXOZ/uVdYT3iTbyPkVxVpJZ7EBDHtrabZsF0TAeyl7p/9PYn/ACuVbb0MVmydWq81NIXJN3sVkyDuN2owZ9ns85v5nx7I7zvcD0KpU+e6yWco4oiiVstysY1sRva1fpRfJyqb/dFjZeSpYxMImevmN+Zh2NvAG6fiSqKs/wBx6Rwm3ULZfyV6niL3Na0Xuc4NaNZJuC5Sy8FjOoqac5HQFkbKRUUQAaHSkXySEdkXbt2oDUpcKaRgry+qXFSTz2LBLEHAhwBBzXEXj1hdvBDTce+RNYz7JNpXNngGTFIcl7Roa86CNQOpR60FujVcFvnP9kn3KAmPBocdsDvxQ4RMlFkHTC8sHo5nN+BUui8oxPG6GlXyvIprad/1XGu+i0lr9JGPuPmaeNhJAAvJNwGsnMB7bk9OWFkaS5ng6AsTY+KiiaSA6dwBfIReQd63UAqG4uJTky3o0oxSLQ6MEXHOOFR02POKfYT+Nax7IAKqnaGsLsmVgFzQ46HgbmojhVpZXDb5WV91Rx3QtlaNpkFvKHNiVwiX0skR/wDRk7H0XgO+d6pb+nipktbWeY4F1jD/ABGp9Mc0Kwtfoog3H1WafBXd4eNj57U7X+D/AANUvmjom2feFXxEnNKoaP1EXNT4M5rb9Fol8Sl8jKxId8VHFN5xVbxHZEyy3Y5FVFmCAIR4E8nO+Mf8SqfSbzQr60+miouvqGkwX3eHjY+e1PVPixqn80PjGdg7Z8HzXC90d0rf7M5+F6o7Spy1Ey1uIc0Dn5aD+SmyZOkJABJuF9w1X5zckSwLk9eBaA1FRDCP/Uka31X9l8L03WnyQchyjHnngemMhgbgucDQGADzAi5Utq81i0rfSwc/BX0Smew18Rmir9KL5OVTxDdFnZ7MX9pmFtXUA6dmf81QVfkeoWL/AOPBr0ZWVqGx1lM9/aiVt/BfmB9pC6p45hOIQk7eSidIBTfB56/48GaQM5KPjdqGtoS03XvkYGjhBvPwCbqtYLfgsJSuU1shHqIbjwN3Eiw7BUncMou9TApFusIyH6gxqpC4tr3/AFXGuWntPpGGuHmqzxYEmayoge7tWzRud5g4Xrqqnps5pvE0dOtcDnCzj3wXSaMilOin41Z2twdMHaX5LW+kXBP2KeqR7lpQ7iEK0CWSmGniNYf9Udy+Meu4n6hVXEn3RY2SKbjE/Ean0/8AaFNtfoojXH1WafBfd4eNj/canK/wf4GqXzR0RbPvCq4iTmlUNH6iLmfwZzY3QFol8Sl/uGViQ74qOKbziq3iOyJtjuxyBVRZEoAxQJ5Od8Y/4lU+kOaFfWn00U919Q0mC+7w8bHz2p6r8WN0/mjp+phD2uadDgQfMRcfms3F4kXclmJy/hGjMEskTtMb3M90kA+xaKjLmjko6ixI86eGy+YncHbJWukIzQxk/wBz8w+AcoF/PEcE2yjmWRj4zfwyp9EfMKus/rInV/ps58Cv4lMxrYjO1q/Si+T1U8Q3RY2Zo8bGBzDWbKB2E4yh6bczh7LiqSsu5v8AgdzqUeT0UkhNbPJdyi2++w0LG4y2sY2GsB7EXNlbnvA0B7dfCpMKvszF/wAGlKepRLPWYyaFjSWyGQ3ZmsabyfXoXbqRK2HCbmUsSQprXWmkr5g94yWNBEbAbw0ayd1xUWpPmfY1fDrBWqw92aFconJ4i2dA4vMDGloo2OFz33yPGou3PULgpsFhGB4lX1qzfoSlte/6rjnfRaG2+kjM3PaoaUhSXtgj58jMsTjLEMbYawOLWi5krc5DdwPb9VVXFlluUSwo3SSwy4VOMqga28TF5uzNa1xcVEVnUbJErqKWRT22tc/CEgJGREzucd95z/mcdatba3VJFfXrOZW1LGHsPnFVgY01E0vFz5nGVw1AgBo9g+Kz93PmqYLi2hywyKjGJ+I1PpjmhW9p9FFdcfVZp8F93h42L9xqcr/B/gapfNHRFs+8KriJOaVQ0fqIuZ/BnNjdAWiXxKX+4ZWJDvio4pvOKreI7Im2O7HIFVFkSgDEpG+4hzvjG/Eqn0hzQtDZr/bWCnufmaTBnd4eNj57U5UzysbpfI6jWa2LzwIjG1g7Yq8vGYTMa/1jsXfRXdhP9hVXa/dkpSmpPcibjsxMYM2OjdKdM8hP9jexb9VS31TmngtrWOIG3xm/htR6I5wTVosVkOXPwOfFoUmil3GviM0VfpRfJyp+IZyiys/JfrT4BjrYHQyZr87XAZ2OGhwVZOPMi2tbmVCopoQWH8BTUcuxzNu3rx2rxrafookoYZurS8hcx5ovv5NWAuWyWsbYJvR2F7LZEJMejmWMd+wycXdhXPc2pqm3MaQ6ONwzvOkOcNwDVuqTTpeTN8V4qmtKnv7G+E885Mwc2217/quOd9ForVPSWCkuPqM1EMTnENaCXE3AAXknUOFPSaW40lkxu3NWYjdv3QhPOwNYZF6MyQqwwvSt9ssTzgvmLywz6l7Z52ltO0hwaRcZSM4uG84d1V11dJLliTKFv3yO9jbhdqVPnLyWeMI52xh/iNT6Y5oWgtU9FFPcfUZp8F93h42PntTleL5H+Buk+50PbM/6Cq4iTmlUFHOoi3q/TObW6AtJ3USmk8jKxId8VHFt5xVbxDOETbIcgVSWRKAMXIQeSn4YsBSVEz5pBJlvN7rpCB6gpNOvOC7EWpTjKXc8sWLShY5rg2W9rg4XyE5wQR8k51VRpnKowUi9BV8XldyXgr9p7LU9dsezhxMeVklrsk9ldeDr0BSaVWUNhutTjLc0bsV9BvZeVKeV1U9kd0IFvwPQsgiZFGLmRgNaNObhKhzk5SyyXCKS7GGG8GsqYXwy35D8xyTcfalhJxqZQtSKaKp1r6Dey8qVM6upnciaEMG8stZmCh2QQBw2TJLspxdnaCBdqTFWrKe47Riorsb9MDy7njwjg+OdhZMxr2nccL/ZqStLA5SqSpPmg8MVtsrEU0ALojI3dycoFvxBPxUecUaew4hWqrEmVPBOBmSyBjnPAOotv+IKaUFktK1zOMMobdmbEUcGS8Rl79x0hyyPNmuHsUqMEjKXnEK83ytltBXb7FWzIpM9hUUvCGLujmlkleJMp7i510hAv8yl07mpFYTIkqUZSeSKDF1RRSxysEuVG4PbfISLwc14RO4nJdwhRhk+lqrD0lQHSuYWSXXl0RDcr0hcQfYlo3E08ZCtRjgXIsdDsmRlzXX647+YrHWlghqCGFZ2wFFDkv2MyvBBBlIfceBtwHwVfWuKjeMkulRhuXSNQ9yYopLsS5JsKim4VsBR1Ez5ZBJlvN7rpCBfdqUqlc1FTSRClSi5s88OLOha5rgJb2uDh94TnaQR8Qu53VSSwwjRgti3YQpGzRSRPvyJGljrjcbiLjnUNSaaZKaysFOGK6g3svKlTOqqYxkiOjA3NmbJU9E9zoA8F7Q12U8uzA3i5NV685pJjtGnGOxZQmCQSgD/2Q=="/>
          <p:cNvSpPr txBox="1"/>
          <p:nvPr/>
        </p:nvSpPr>
        <p:spPr>
          <a:xfrm>
            <a:off x="1428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81" name="Google Shape;181;p30" descr="http://assets.bizjournals.com/houston/morning_call/EXXON-MOBIL*304.jpg?v=1"/>
          <p:cNvPicPr preferRelativeResize="0"/>
          <p:nvPr/>
        </p:nvPicPr>
        <p:blipFill rotWithShape="1">
          <a:blip r:embed="rId3">
            <a:alphaModFix/>
          </a:blip>
          <a:srcRect/>
          <a:stretch/>
        </p:blipFill>
        <p:spPr>
          <a:xfrm>
            <a:off x="447675" y="4135912"/>
            <a:ext cx="3232707" cy="2714925"/>
          </a:xfrm>
          <a:prstGeom prst="rect">
            <a:avLst/>
          </a:prstGeom>
          <a:noFill/>
          <a:ln>
            <a:noFill/>
          </a:ln>
        </p:spPr>
      </p:pic>
      <p:pic>
        <p:nvPicPr>
          <p:cNvPr id="182" name="Google Shape;182;p30" descr="http://ify.valuewalk.com/wp-content/uploads/2013/05/General-Motors.jpg"/>
          <p:cNvPicPr preferRelativeResize="0"/>
          <p:nvPr/>
        </p:nvPicPr>
        <p:blipFill rotWithShape="1">
          <a:blip r:embed="rId4">
            <a:alphaModFix/>
          </a:blip>
          <a:srcRect/>
          <a:stretch/>
        </p:blipFill>
        <p:spPr>
          <a:xfrm>
            <a:off x="5093567" y="4143080"/>
            <a:ext cx="3602310" cy="27006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body" idx="1"/>
          </p:nvPr>
        </p:nvSpPr>
        <p:spPr>
          <a:xfrm>
            <a:off x="457200" y="1001912"/>
            <a:ext cx="8229600" cy="4526100"/>
          </a:xfrm>
          <a:prstGeom prst="rect">
            <a:avLst/>
          </a:prstGeom>
        </p:spPr>
        <p:txBody>
          <a:bodyPr spcFirstLastPara="1" wrap="square" lIns="91425" tIns="45700" rIns="91425" bIns="45700" anchor="t" anchorCtr="0">
            <a:noAutofit/>
          </a:bodyPr>
          <a:lstStyle/>
          <a:p>
            <a:pPr marL="365125" lvl="0" indent="-255587" algn="l" rtl="0">
              <a:lnSpc>
                <a:spcPct val="100000"/>
              </a:lnSpc>
              <a:spcBef>
                <a:spcPts val="400"/>
              </a:spcBef>
              <a:spcAft>
                <a:spcPts val="0"/>
              </a:spcAft>
              <a:buClr>
                <a:schemeClr val="accent1"/>
              </a:buClr>
              <a:buSzPts val="1836"/>
              <a:buFont typeface="Noto Sans Symbols"/>
              <a:buChar char="🞂"/>
            </a:pPr>
            <a:r>
              <a:rPr lang="en-US" sz="2700">
                <a:solidFill>
                  <a:schemeClr val="dk1"/>
                </a:solidFill>
                <a:latin typeface="Lucida Sans"/>
                <a:ea typeface="Lucida Sans"/>
                <a:cs typeface="Lucida Sans"/>
                <a:sym typeface="Lucida Sans"/>
              </a:rPr>
              <a:t>Using foreign labor instead of domestic labor because it is cheaper</a:t>
            </a:r>
            <a:endParaRPr sz="2700">
              <a:solidFill>
                <a:schemeClr val="dk1"/>
              </a:solidFill>
              <a:latin typeface="Lucida Sans"/>
              <a:ea typeface="Lucida Sans"/>
              <a:cs typeface="Lucida Sans"/>
              <a:sym typeface="Lucida Sans"/>
            </a:endParaRPr>
          </a:p>
          <a:p>
            <a:pPr marL="620712" lvl="1" indent="-228600" algn="l" rtl="0">
              <a:lnSpc>
                <a:spcPct val="100000"/>
              </a:lnSpc>
              <a:spcBef>
                <a:spcPts val="300"/>
              </a:spcBef>
              <a:spcAft>
                <a:spcPts val="0"/>
              </a:spcAft>
              <a:buClr>
                <a:schemeClr val="accent1"/>
              </a:buClr>
              <a:buSzPts val="2300"/>
              <a:buFont typeface="Verdana"/>
              <a:buChar char="◦"/>
            </a:pPr>
            <a:r>
              <a:rPr lang="en-US" sz="2300">
                <a:solidFill>
                  <a:schemeClr val="dk1"/>
                </a:solidFill>
                <a:latin typeface="Lucida Sans"/>
                <a:ea typeface="Lucida Sans"/>
                <a:cs typeface="Lucida Sans"/>
                <a:sym typeface="Lucida Sans"/>
              </a:rPr>
              <a:t>Examples- car manufacturing abroad instead of in the US because of cheaper labor costs</a:t>
            </a:r>
            <a:endParaRPr/>
          </a:p>
          <a:p>
            <a:pPr marL="365125" lvl="0" indent="-156273" algn="l" rtl="0">
              <a:spcBef>
                <a:spcPts val="400"/>
              </a:spcBef>
              <a:spcAft>
                <a:spcPts val="0"/>
              </a:spcAft>
              <a:buClr>
                <a:schemeClr val="accent1"/>
              </a:buClr>
              <a:buSzPts val="1564"/>
              <a:buFont typeface="Noto Sans Symbols"/>
              <a:buNone/>
            </a:pPr>
            <a:endParaRPr sz="2300">
              <a:solidFill>
                <a:schemeClr val="dk1"/>
              </a:solidFill>
              <a:latin typeface="Lucida Sans"/>
              <a:ea typeface="Lucida Sans"/>
              <a:cs typeface="Lucida Sans"/>
              <a:sym typeface="Lucida Sans"/>
            </a:endParaRPr>
          </a:p>
          <a:p>
            <a:pPr marL="0" lvl="0" indent="0" algn="l" rtl="0">
              <a:spcBef>
                <a:spcPts val="400"/>
              </a:spcBef>
              <a:spcAft>
                <a:spcPts val="0"/>
              </a:spcAft>
              <a:buNone/>
            </a:pPr>
            <a:endParaRPr/>
          </a:p>
        </p:txBody>
      </p:sp>
      <p:sp>
        <p:nvSpPr>
          <p:cNvPr id="189" name="Google Shape;189;p31"/>
          <p:cNvSpPr txBox="1">
            <a:spLocks noGrp="1"/>
          </p:cNvSpPr>
          <p:nvPr>
            <p:ph type="title"/>
          </p:nvPr>
        </p:nvSpPr>
        <p:spPr>
          <a:xfrm>
            <a:off x="242375" y="12"/>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b="1">
                <a:latin typeface="Lucida Sans"/>
                <a:ea typeface="Lucida Sans"/>
                <a:cs typeface="Lucida Sans"/>
                <a:sym typeface="Lucida Sans"/>
              </a:rPr>
              <a:t>Outsourcing</a:t>
            </a:r>
            <a:endParaRPr sz="3600" b="1">
              <a:latin typeface="Lucida Sans"/>
              <a:ea typeface="Lucida Sans"/>
              <a:cs typeface="Lucida Sans"/>
              <a:sym typeface="Lucida Sans"/>
            </a:endParaRPr>
          </a:p>
        </p:txBody>
      </p:sp>
      <p:pic>
        <p:nvPicPr>
          <p:cNvPr id="190" name="Google Shape;190;p31" title="Outsourcing According to the Simpsons">
            <a:hlinkClick r:id="rId3"/>
          </p:cNvPr>
          <p:cNvPicPr preferRelativeResize="0"/>
          <p:nvPr/>
        </p:nvPicPr>
        <p:blipFill>
          <a:blip r:embed="rId4">
            <a:alphaModFix/>
          </a:blip>
          <a:stretch>
            <a:fillRect/>
          </a:stretch>
        </p:blipFill>
        <p:spPr>
          <a:xfrm>
            <a:off x="2286000" y="2999350"/>
            <a:ext cx="4572000" cy="34290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2" descr="http://www.benhamsecurity.com/wp-content/uploads/2013/10/ManufacturingPlant.jpg"/>
          <p:cNvPicPr preferRelativeResize="0"/>
          <p:nvPr/>
        </p:nvPicPr>
        <p:blipFill rotWithShape="1">
          <a:blip r:embed="rId3">
            <a:alphaModFix/>
          </a:blip>
          <a:srcRect/>
          <a:stretch/>
        </p:blipFill>
        <p:spPr>
          <a:xfrm>
            <a:off x="709726" y="339902"/>
            <a:ext cx="3276600" cy="2182673"/>
          </a:xfrm>
          <a:prstGeom prst="rect">
            <a:avLst/>
          </a:prstGeom>
          <a:noFill/>
          <a:ln>
            <a:noFill/>
          </a:ln>
        </p:spPr>
      </p:pic>
      <p:pic>
        <p:nvPicPr>
          <p:cNvPr id="196" name="Google Shape;196;p32" descr="http://www.mobilemarketingwatch.com/wordpress/wp-content/uploads/2012/09/Anarchy-Reported-at-Apple-Manufacturing-Plant-300x187.jpg"/>
          <p:cNvPicPr preferRelativeResize="0"/>
          <p:nvPr/>
        </p:nvPicPr>
        <p:blipFill rotWithShape="1">
          <a:blip r:embed="rId4">
            <a:alphaModFix/>
          </a:blip>
          <a:srcRect/>
          <a:stretch/>
        </p:blipFill>
        <p:spPr>
          <a:xfrm>
            <a:off x="5160588" y="339900"/>
            <a:ext cx="3501367" cy="2182675"/>
          </a:xfrm>
          <a:prstGeom prst="rect">
            <a:avLst/>
          </a:prstGeom>
          <a:noFill/>
          <a:ln>
            <a:noFill/>
          </a:ln>
        </p:spPr>
      </p:pic>
      <p:pic>
        <p:nvPicPr>
          <p:cNvPr id="197" name="Google Shape;197;p32" descr="http://t1.gstatic.com/images?q=tbn:ANd9GcR7u7sdLRmqsdn_t5wKH3OGvQ0F9R2V22guGxZVMYkctN7kWTiTiA"/>
          <p:cNvPicPr preferRelativeResize="0"/>
          <p:nvPr/>
        </p:nvPicPr>
        <p:blipFill rotWithShape="1">
          <a:blip r:embed="rId5">
            <a:alphaModFix/>
          </a:blip>
          <a:srcRect/>
          <a:stretch/>
        </p:blipFill>
        <p:spPr>
          <a:xfrm>
            <a:off x="5201275" y="3697475"/>
            <a:ext cx="3419916" cy="2562025"/>
          </a:xfrm>
          <a:prstGeom prst="rect">
            <a:avLst/>
          </a:prstGeom>
          <a:noFill/>
          <a:ln>
            <a:noFill/>
          </a:ln>
        </p:spPr>
      </p:pic>
      <p:pic>
        <p:nvPicPr>
          <p:cNvPr id="198" name="Google Shape;198;p32" descr="http://static2.businessinsider.com/image/520cc411ecad04594800001d/consumer-prices-rise-02-in-line-with-expectations.jpg"/>
          <p:cNvPicPr preferRelativeResize="0"/>
          <p:nvPr/>
        </p:nvPicPr>
        <p:blipFill rotWithShape="1">
          <a:blip r:embed="rId6">
            <a:alphaModFix/>
          </a:blip>
          <a:srcRect/>
          <a:stretch/>
        </p:blipFill>
        <p:spPr>
          <a:xfrm>
            <a:off x="727077" y="3697463"/>
            <a:ext cx="3276599" cy="2457102"/>
          </a:xfrm>
          <a:prstGeom prst="rect">
            <a:avLst/>
          </a:prstGeom>
          <a:noFill/>
          <a:ln>
            <a:noFill/>
          </a:ln>
        </p:spPr>
      </p:pic>
      <p:sp>
        <p:nvSpPr>
          <p:cNvPr id="199" name="Google Shape;199;p32"/>
          <p:cNvSpPr/>
          <p:nvPr/>
        </p:nvSpPr>
        <p:spPr>
          <a:xfrm>
            <a:off x="4152962" y="1347988"/>
            <a:ext cx="685800" cy="457200"/>
          </a:xfrm>
          <a:prstGeom prst="rightArrow">
            <a:avLst>
              <a:gd name="adj1" fmla="val 14400"/>
              <a:gd name="adj2" fmla="val 50000"/>
            </a:avLst>
          </a:prstGeom>
          <a:solidFill>
            <a:schemeClr val="accent1"/>
          </a:solidFill>
          <a:ln w="55000" cap="flat" cmpd="thickThin">
            <a:solidFill>
              <a:srgbClr val="1E76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0" name="Google Shape;200;p32"/>
          <p:cNvSpPr/>
          <p:nvPr/>
        </p:nvSpPr>
        <p:spPr>
          <a:xfrm>
            <a:off x="6705600" y="2895600"/>
            <a:ext cx="533400" cy="685800"/>
          </a:xfrm>
          <a:prstGeom prst="downArrow">
            <a:avLst>
              <a:gd name="adj1" fmla="val 0"/>
              <a:gd name="adj2" fmla="val 50000"/>
            </a:avLst>
          </a:prstGeom>
          <a:solidFill>
            <a:schemeClr val="accent1"/>
          </a:solidFill>
          <a:ln w="55000" cap="flat" cmpd="thickThin">
            <a:solidFill>
              <a:srgbClr val="1E76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1" name="Google Shape;201;p32"/>
          <p:cNvSpPr/>
          <p:nvPr/>
        </p:nvSpPr>
        <p:spPr>
          <a:xfrm rot="10800000">
            <a:off x="4191000" y="4648200"/>
            <a:ext cx="762000" cy="457200"/>
          </a:xfrm>
          <a:prstGeom prst="rightArrow">
            <a:avLst>
              <a:gd name="adj1" fmla="val 15120"/>
              <a:gd name="adj2" fmla="val 50000"/>
            </a:avLst>
          </a:prstGeom>
          <a:solidFill>
            <a:schemeClr val="accent1"/>
          </a:solidFill>
          <a:ln w="55000" cap="flat" cmpd="thickThin">
            <a:solidFill>
              <a:srgbClr val="1E76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2" name="Google Shape;202;p32"/>
          <p:cNvSpPr txBox="1"/>
          <p:nvPr/>
        </p:nvSpPr>
        <p:spPr>
          <a:xfrm>
            <a:off x="727073" y="2514550"/>
            <a:ext cx="3276600" cy="369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Manufacturing Plant</a:t>
            </a:r>
            <a:endParaRPr/>
          </a:p>
        </p:txBody>
      </p:sp>
      <p:sp>
        <p:nvSpPr>
          <p:cNvPr id="203" name="Google Shape;203;p32"/>
          <p:cNvSpPr txBox="1"/>
          <p:nvPr/>
        </p:nvSpPr>
        <p:spPr>
          <a:xfrm>
            <a:off x="727075" y="6259500"/>
            <a:ext cx="3276600" cy="369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Common Market/Consumer</a:t>
            </a:r>
            <a:endParaRPr/>
          </a:p>
        </p:txBody>
      </p:sp>
      <p:sp>
        <p:nvSpPr>
          <p:cNvPr id="204" name="Google Shape;204;p32"/>
          <p:cNvSpPr txBox="1"/>
          <p:nvPr/>
        </p:nvSpPr>
        <p:spPr>
          <a:xfrm>
            <a:off x="5201275" y="6303950"/>
            <a:ext cx="3420000" cy="368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Distribution Center</a:t>
            </a:r>
            <a:endParaRPr/>
          </a:p>
        </p:txBody>
      </p:sp>
      <p:sp>
        <p:nvSpPr>
          <p:cNvPr id="205" name="Google Shape;205;p32"/>
          <p:cNvSpPr txBox="1"/>
          <p:nvPr/>
        </p:nvSpPr>
        <p:spPr>
          <a:xfrm>
            <a:off x="5201275" y="2513800"/>
            <a:ext cx="3420000" cy="371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Assembly Factory</a:t>
            </a:r>
            <a:endParaRPr/>
          </a:p>
        </p:txBody>
      </p:sp>
      <p:sp>
        <p:nvSpPr>
          <p:cNvPr id="206" name="Google Shape;206;p32"/>
          <p:cNvSpPr txBox="1"/>
          <p:nvPr/>
        </p:nvSpPr>
        <p:spPr>
          <a:xfrm>
            <a:off x="693150" y="2947375"/>
            <a:ext cx="4743600" cy="371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F0000"/>
                </a:solidFill>
              </a:rPr>
              <a:t>Stages of Production Process</a:t>
            </a:r>
            <a:endParaRPr sz="2400" b="1">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descr="http://workingcapitalreview.com/wp-content/uploads/2015/06/globalization-globe.jpg"/>
          <p:cNvPicPr preferRelativeResize="0"/>
          <p:nvPr/>
        </p:nvPicPr>
        <p:blipFill rotWithShape="1">
          <a:blip r:embed="rId3">
            <a:alphaModFix/>
          </a:blip>
          <a:srcRect/>
          <a:stretch/>
        </p:blipFill>
        <p:spPr>
          <a:xfrm>
            <a:off x="-744537" y="0"/>
            <a:ext cx="9964737" cy="6858000"/>
          </a:xfrm>
          <a:prstGeom prst="rect">
            <a:avLst/>
          </a:prstGeom>
          <a:noFill/>
          <a:ln>
            <a:noFill/>
          </a:ln>
          <a:effectLst>
            <a:outerShdw blurRad="63500" dist="50800" dir="5400000">
              <a:srgbClr val="000000"/>
            </a:outerShdw>
          </a:effectLst>
        </p:spPr>
      </p:pic>
      <p:sp>
        <p:nvSpPr>
          <p:cNvPr id="71" name="Google Shape;71;p15"/>
          <p:cNvSpPr txBox="1">
            <a:spLocks noGrp="1"/>
          </p:cNvSpPr>
          <p:nvPr>
            <p:ph type="subTitle" idx="1"/>
          </p:nvPr>
        </p:nvSpPr>
        <p:spPr>
          <a:xfrm>
            <a:off x="-744525" y="5033250"/>
            <a:ext cx="9964800" cy="1824900"/>
          </a:xfrm>
          <a:prstGeom prst="rect">
            <a:avLst/>
          </a:prstGeom>
          <a:noFill/>
          <a:ln>
            <a:noFill/>
          </a:ln>
        </p:spPr>
        <p:txBody>
          <a:bodyPr spcFirstLastPara="1" wrap="square" lIns="45700" tIns="45700" rIns="45700" bIns="45700" anchor="t" anchorCtr="0">
            <a:noAutofit/>
          </a:bodyPr>
          <a:lstStyle/>
          <a:p>
            <a:pPr marL="0" lvl="0" indent="0" algn="ctr" rtl="0">
              <a:lnSpc>
                <a:spcPct val="90000"/>
              </a:lnSpc>
              <a:spcBef>
                <a:spcPts val="0"/>
              </a:spcBef>
              <a:spcAft>
                <a:spcPts val="0"/>
              </a:spcAft>
              <a:buSzPts val="1768"/>
              <a:buNone/>
            </a:pPr>
            <a:r>
              <a:rPr lang="en-US" sz="2400" b="0" i="0" u="none">
                <a:solidFill>
                  <a:schemeClr val="lt1"/>
                </a:solidFill>
                <a:latin typeface="Lucida Sans"/>
                <a:ea typeface="Lucida Sans"/>
                <a:cs typeface="Lucida Sans"/>
                <a:sym typeface="Lucida Sans"/>
              </a:rPr>
              <a:t>LG2: Describe the economic and social impact of 20th century globalization and describe the role technology played in developing the modern global economy and society.</a:t>
            </a:r>
            <a:endParaRPr sz="2400"/>
          </a:p>
        </p:txBody>
      </p:sp>
      <p:sp>
        <p:nvSpPr>
          <p:cNvPr id="72" name="Google Shape;72;p15"/>
          <p:cNvSpPr/>
          <p:nvPr/>
        </p:nvSpPr>
        <p:spPr>
          <a:xfrm>
            <a:off x="2971800" y="43543"/>
            <a:ext cx="800100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5400"/>
              <a:buFont typeface="Arial"/>
              <a:buNone/>
            </a:pPr>
            <a:r>
              <a:rPr lang="en-US" sz="5400" b="0" i="0" u="sng" strike="noStrike" cap="none">
                <a:solidFill>
                  <a:srgbClr val="FFFFFF"/>
                </a:solidFill>
                <a:latin typeface="Arial"/>
                <a:ea typeface="Arial"/>
                <a:cs typeface="Arial"/>
                <a:sym typeface="Arial"/>
              </a:rPr>
              <a:t>Globalization</a:t>
            </a:r>
            <a:endParaRPr/>
          </a:p>
        </p:txBody>
      </p:sp>
      <p:pic>
        <p:nvPicPr>
          <p:cNvPr id="73" name="Google Shape;73;p15" descr="Image result for globalization food"/>
          <p:cNvPicPr preferRelativeResize="0"/>
          <p:nvPr/>
        </p:nvPicPr>
        <p:blipFill rotWithShape="1">
          <a:blip r:embed="rId4">
            <a:alphaModFix/>
          </a:blip>
          <a:srcRect/>
          <a:stretch/>
        </p:blipFill>
        <p:spPr>
          <a:xfrm>
            <a:off x="609600" y="1143000"/>
            <a:ext cx="6972300" cy="36195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p>
            <a:pPr marL="365125" marR="0" lvl="0" indent="-139001" algn="l" rtl="0">
              <a:spcBef>
                <a:spcPts val="0"/>
              </a:spcBef>
              <a:spcAft>
                <a:spcPts val="0"/>
              </a:spcAft>
              <a:buClr>
                <a:schemeClr val="accent1"/>
              </a:buClr>
              <a:buSzPts val="1836"/>
              <a:buFont typeface="Noto Sans Symbols"/>
              <a:buNone/>
            </a:pPr>
            <a:endParaRPr sz="2700">
              <a:solidFill>
                <a:schemeClr val="dk1"/>
              </a:solidFill>
              <a:latin typeface="Lucida Sans"/>
              <a:ea typeface="Lucida Sans"/>
              <a:cs typeface="Lucida Sans"/>
              <a:sym typeface="Lucida Sans"/>
            </a:endParaRPr>
          </a:p>
        </p:txBody>
      </p:sp>
      <p:sp>
        <p:nvSpPr>
          <p:cNvPr id="212" name="Google Shape;212;p33"/>
          <p:cNvSpPr txBox="1">
            <a:spLocks noGrp="1"/>
          </p:cNvSpPr>
          <p:nvPr>
            <p:ph type="title" idx="4294967295"/>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Lucida Sans"/>
              <a:buNone/>
            </a:pPr>
            <a:r>
              <a:rPr lang="en-US" sz="3690" b="1" i="0" u="none" strike="noStrike" cap="none">
                <a:solidFill>
                  <a:schemeClr val="dk2"/>
                </a:solidFill>
                <a:latin typeface="Lucida Sans"/>
                <a:ea typeface="Lucida Sans"/>
                <a:cs typeface="Lucida Sans"/>
                <a:sym typeface="Lucida Sans"/>
              </a:rPr>
              <a:t>Average US Internet Speed, 2007-2017 (mps)</a:t>
            </a:r>
            <a:endParaRPr sz="3690" b="1" i="0" u="none" strike="noStrike" cap="none">
              <a:solidFill>
                <a:schemeClr val="dk2"/>
              </a:solidFill>
              <a:latin typeface="Lucida Sans"/>
              <a:ea typeface="Lucida Sans"/>
              <a:cs typeface="Lucida Sans"/>
              <a:sym typeface="Lucida Sans"/>
            </a:endParaRPr>
          </a:p>
        </p:txBody>
      </p:sp>
      <p:pic>
        <p:nvPicPr>
          <p:cNvPr id="213" name="Google Shape;213;p33"/>
          <p:cNvPicPr preferRelativeResize="0"/>
          <p:nvPr/>
        </p:nvPicPr>
        <p:blipFill rotWithShape="1">
          <a:blip r:embed="rId3">
            <a:alphaModFix/>
          </a:blip>
          <a:srcRect/>
          <a:stretch/>
        </p:blipFill>
        <p:spPr>
          <a:xfrm>
            <a:off x="452437" y="1366837"/>
            <a:ext cx="7853362" cy="5583237"/>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idx="4294967295"/>
          </p:nvPr>
        </p:nvSpPr>
        <p:spPr>
          <a:xfrm>
            <a:off x="115675" y="274650"/>
            <a:ext cx="8923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Lucida Sans"/>
              <a:buNone/>
            </a:pPr>
            <a:r>
              <a:rPr lang="en-US" sz="3600" b="1" i="0" u="none" strike="noStrike" cap="none">
                <a:solidFill>
                  <a:schemeClr val="dk2"/>
                </a:solidFill>
                <a:latin typeface="Lucida Sans"/>
                <a:ea typeface="Lucida Sans"/>
                <a:cs typeface="Lucida Sans"/>
                <a:sym typeface="Lucida Sans"/>
              </a:rPr>
              <a:t>On Dec. 31, 2017  an estimated 47% of the world used the internet</a:t>
            </a:r>
            <a:endParaRPr sz="3600" b="1" i="0" u="none" strike="noStrike" cap="none">
              <a:solidFill>
                <a:schemeClr val="dk2"/>
              </a:solidFill>
              <a:latin typeface="Lucida Sans"/>
              <a:ea typeface="Lucida Sans"/>
              <a:cs typeface="Lucida Sans"/>
              <a:sym typeface="Lucida Sans"/>
            </a:endParaRPr>
          </a:p>
        </p:txBody>
      </p:sp>
      <p:pic>
        <p:nvPicPr>
          <p:cNvPr id="219" name="Google Shape;219;p34" descr="https://imagesvc.timeincapp.com/v3/mm/image?url=https%3A%2F%2Ftimedotcom.files.wordpress.com%2F2015%2F05%2Fscreen-shot-2015-05-26-at-11-03-25-am.png&amp;w=800&amp;q=85"/>
          <p:cNvPicPr preferRelativeResize="0"/>
          <p:nvPr/>
        </p:nvPicPr>
        <p:blipFill rotWithShape="1">
          <a:blip r:embed="rId3">
            <a:alphaModFix/>
          </a:blip>
          <a:srcRect/>
          <a:stretch/>
        </p:blipFill>
        <p:spPr>
          <a:xfrm>
            <a:off x="0" y="1609971"/>
            <a:ext cx="9144000" cy="466383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p>
            <a:pPr marL="365125" marR="0" lvl="0" indent="-139001" algn="l" rtl="0">
              <a:spcBef>
                <a:spcPts val="0"/>
              </a:spcBef>
              <a:spcAft>
                <a:spcPts val="0"/>
              </a:spcAft>
              <a:buClr>
                <a:schemeClr val="accent1"/>
              </a:buClr>
              <a:buSzPts val="1836"/>
              <a:buFont typeface="Noto Sans Symbols"/>
              <a:buNone/>
            </a:pPr>
            <a:endParaRPr sz="2700">
              <a:solidFill>
                <a:schemeClr val="dk1"/>
              </a:solidFill>
              <a:latin typeface="Lucida Sans"/>
              <a:ea typeface="Lucida Sans"/>
              <a:cs typeface="Lucida Sans"/>
              <a:sym typeface="Lucida Sans"/>
            </a:endParaRPr>
          </a:p>
        </p:txBody>
      </p:sp>
      <p:sp>
        <p:nvSpPr>
          <p:cNvPr id="225" name="Google Shape;225;p35"/>
          <p:cNvSpPr txBox="1">
            <a:spLocks noGrp="1"/>
          </p:cNvSpPr>
          <p:nvPr>
            <p:ph type="title" idx="4294967295"/>
          </p:nvPr>
        </p:nvSpPr>
        <p:spPr>
          <a:xfrm>
            <a:off x="181775" y="274650"/>
            <a:ext cx="88245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Lucida Sans"/>
              <a:buNone/>
            </a:pPr>
            <a:r>
              <a:rPr lang="en-US" sz="3600" b="1" i="0" u="none" strike="noStrike" cap="none">
                <a:solidFill>
                  <a:schemeClr val="dk2"/>
                </a:solidFill>
                <a:latin typeface="Lucida Sans"/>
                <a:ea typeface="Lucida Sans"/>
                <a:cs typeface="Lucida Sans"/>
                <a:sym typeface="Lucida Sans"/>
              </a:rPr>
              <a:t>Solar-powered station can charge 80 phones at once (Rwanda)</a:t>
            </a:r>
            <a:endParaRPr sz="3600" b="1" i="0" u="none" strike="noStrike" cap="none">
              <a:solidFill>
                <a:schemeClr val="dk2"/>
              </a:solidFill>
              <a:latin typeface="Lucida Sans"/>
              <a:ea typeface="Lucida Sans"/>
              <a:cs typeface="Lucida Sans"/>
              <a:sym typeface="Lucida Sans"/>
            </a:endParaRPr>
          </a:p>
        </p:txBody>
      </p:sp>
      <p:pic>
        <p:nvPicPr>
          <p:cNvPr id="226" name="Google Shape;226;p35" descr="Solar energy innovator Henri Nyakarundi with his portable mobile charging kiosk in Rwanda."/>
          <p:cNvPicPr preferRelativeResize="0"/>
          <p:nvPr/>
        </p:nvPicPr>
        <p:blipFill rotWithShape="1">
          <a:blip r:embed="rId3">
            <a:alphaModFix/>
          </a:blip>
          <a:srcRect/>
          <a:stretch/>
        </p:blipFill>
        <p:spPr>
          <a:xfrm>
            <a:off x="0" y="1511205"/>
            <a:ext cx="9144000" cy="5134071"/>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body" idx="1"/>
          </p:nvPr>
        </p:nvSpPr>
        <p:spPr>
          <a:xfrm>
            <a:off x="76200" y="907512"/>
            <a:ext cx="8686800" cy="4524300"/>
          </a:xfrm>
          <a:prstGeom prst="rect">
            <a:avLst/>
          </a:prstGeom>
          <a:noFill/>
          <a:ln>
            <a:noFill/>
          </a:ln>
        </p:spPr>
        <p:txBody>
          <a:bodyPr spcFirstLastPara="1" wrap="square" lIns="91425" tIns="45700" rIns="91425" bIns="45700" anchor="t" anchorCtr="0">
            <a:noAutofit/>
          </a:bodyPr>
          <a:lstStyle/>
          <a:p>
            <a:pPr marL="365125" marR="0" lvl="0" indent="-291401" algn="l" rtl="0">
              <a:lnSpc>
                <a:spcPct val="100000"/>
              </a:lnSpc>
              <a:spcBef>
                <a:spcPts val="0"/>
              </a:spcBef>
              <a:spcAft>
                <a:spcPts val="0"/>
              </a:spcAft>
              <a:buClr>
                <a:schemeClr val="accent1"/>
              </a:buClr>
              <a:buSzPts val="2400"/>
              <a:buFont typeface="Noto Sans Symbols"/>
              <a:buChar char="🞂"/>
            </a:pPr>
            <a:r>
              <a:rPr lang="en-US" sz="2400" b="0" i="0" u="none">
                <a:solidFill>
                  <a:schemeClr val="dk1"/>
                </a:solidFill>
                <a:latin typeface="Lucida Sans"/>
                <a:ea typeface="Lucida Sans"/>
                <a:cs typeface="Lucida Sans"/>
                <a:sym typeface="Lucida Sans"/>
              </a:rPr>
              <a:t>Internet + widespread mobile devices </a:t>
            </a:r>
            <a:r>
              <a:rPr lang="en-US" sz="2400">
                <a:solidFill>
                  <a:schemeClr val="dk1"/>
                </a:solidFill>
                <a:latin typeface="Lucida Sans"/>
                <a:ea typeface="Lucida Sans"/>
                <a:cs typeface="Lucida Sans"/>
                <a:sym typeface="Lucida Sans"/>
              </a:rPr>
              <a:t>=</a:t>
            </a:r>
            <a:r>
              <a:rPr lang="en-US" sz="2400" b="0" i="0" u="none">
                <a:solidFill>
                  <a:schemeClr val="dk1"/>
                </a:solidFill>
                <a:latin typeface="Lucida Sans"/>
                <a:ea typeface="Lucida Sans"/>
                <a:cs typeface="Lucida Sans"/>
                <a:sym typeface="Lucida Sans"/>
              </a:rPr>
              <a:t> instant access to information</a:t>
            </a:r>
            <a:endParaRPr sz="2400" b="0" i="0" u="none">
              <a:solidFill>
                <a:schemeClr val="dk1"/>
              </a:solidFill>
              <a:latin typeface="Lucida Sans"/>
              <a:ea typeface="Lucida Sans"/>
              <a:cs typeface="Lucida Sans"/>
              <a:sym typeface="Lucida Sans"/>
            </a:endParaRPr>
          </a:p>
          <a:p>
            <a:pPr marL="0" marR="0" lvl="0" indent="0" algn="l" rtl="0">
              <a:lnSpc>
                <a:spcPct val="100000"/>
              </a:lnSpc>
              <a:spcBef>
                <a:spcPts val="0"/>
              </a:spcBef>
              <a:spcAft>
                <a:spcPts val="0"/>
              </a:spcAft>
              <a:buNone/>
            </a:pPr>
            <a:endParaRPr sz="1200">
              <a:solidFill>
                <a:schemeClr val="dk1"/>
              </a:solidFill>
              <a:latin typeface="Lucida Sans"/>
              <a:ea typeface="Lucida Sans"/>
              <a:cs typeface="Lucida Sans"/>
              <a:sym typeface="Lucida Sans"/>
            </a:endParaRPr>
          </a:p>
          <a:p>
            <a:pPr marL="365125" marR="0" lvl="0" indent="-291401" algn="l" rtl="0">
              <a:lnSpc>
                <a:spcPct val="100000"/>
              </a:lnSpc>
              <a:spcBef>
                <a:spcPts val="400"/>
              </a:spcBef>
              <a:spcAft>
                <a:spcPts val="0"/>
              </a:spcAft>
              <a:buClr>
                <a:schemeClr val="accent1"/>
              </a:buClr>
              <a:buSzPts val="2400"/>
              <a:buFont typeface="Noto Sans Symbols"/>
              <a:buChar char="🞂"/>
            </a:pPr>
            <a:r>
              <a:rPr lang="en-US" sz="2400" b="0" i="0" u="none">
                <a:solidFill>
                  <a:schemeClr val="dk1"/>
                </a:solidFill>
                <a:latin typeface="Lucida Sans"/>
                <a:ea typeface="Lucida Sans"/>
                <a:cs typeface="Lucida Sans"/>
                <a:sym typeface="Lucida Sans"/>
              </a:rPr>
              <a:t>Robotic arms 🡪 assembly lines – reduced need for factory workers</a:t>
            </a:r>
            <a:endParaRPr sz="2400" b="0" i="0" u="none">
              <a:solidFill>
                <a:schemeClr val="dk1"/>
              </a:solidFill>
              <a:latin typeface="Lucida Sans"/>
              <a:ea typeface="Lucida Sans"/>
              <a:cs typeface="Lucida Sans"/>
              <a:sym typeface="Lucida Sans"/>
            </a:endParaRPr>
          </a:p>
          <a:p>
            <a:pPr marL="0" marR="0" lvl="0" indent="0" algn="l" rtl="0">
              <a:lnSpc>
                <a:spcPct val="100000"/>
              </a:lnSpc>
              <a:spcBef>
                <a:spcPts val="400"/>
              </a:spcBef>
              <a:spcAft>
                <a:spcPts val="0"/>
              </a:spcAft>
              <a:buNone/>
            </a:pPr>
            <a:endParaRPr sz="1200">
              <a:solidFill>
                <a:schemeClr val="dk1"/>
              </a:solidFill>
              <a:latin typeface="Lucida Sans"/>
              <a:ea typeface="Lucida Sans"/>
              <a:cs typeface="Lucida Sans"/>
              <a:sym typeface="Lucida Sans"/>
            </a:endParaRPr>
          </a:p>
          <a:p>
            <a:pPr marL="365125" marR="0" lvl="0" indent="-291401" algn="l" rtl="0">
              <a:lnSpc>
                <a:spcPct val="100000"/>
              </a:lnSpc>
              <a:spcBef>
                <a:spcPts val="400"/>
              </a:spcBef>
              <a:spcAft>
                <a:spcPts val="0"/>
              </a:spcAft>
              <a:buClr>
                <a:schemeClr val="accent1"/>
              </a:buClr>
              <a:buSzPts val="2400"/>
              <a:buFont typeface="Noto Sans Symbols"/>
              <a:buChar char="🞂"/>
            </a:pPr>
            <a:r>
              <a:rPr lang="en-US" sz="2400" b="0" i="0" u="none">
                <a:solidFill>
                  <a:schemeClr val="dk1"/>
                </a:solidFill>
                <a:latin typeface="Lucida Sans"/>
                <a:ea typeface="Lucida Sans"/>
                <a:cs typeface="Lucida Sans"/>
                <a:sym typeface="Lucida Sans"/>
              </a:rPr>
              <a:t>Computerization 🡪 communicate and process info quickly and cheaply – “knowledge workers”</a:t>
            </a:r>
            <a:endParaRPr sz="2400"/>
          </a:p>
          <a:p>
            <a:pPr marL="0" marR="0" lvl="0" indent="0" algn="l" rtl="0">
              <a:lnSpc>
                <a:spcPct val="100000"/>
              </a:lnSpc>
              <a:spcBef>
                <a:spcPts val="300"/>
              </a:spcBef>
              <a:spcAft>
                <a:spcPts val="0"/>
              </a:spcAft>
              <a:buNone/>
            </a:pPr>
            <a:endParaRPr/>
          </a:p>
        </p:txBody>
      </p:sp>
      <p:sp>
        <p:nvSpPr>
          <p:cNvPr id="232" name="Google Shape;232;p36"/>
          <p:cNvSpPr txBox="1">
            <a:spLocks noGrp="1"/>
          </p:cNvSpPr>
          <p:nvPr>
            <p:ph type="title" idx="4294967295"/>
          </p:nvPr>
        </p:nvSpPr>
        <p:spPr>
          <a:xfrm>
            <a:off x="76200" y="-235495"/>
            <a:ext cx="9067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Lucida Sans"/>
              <a:buNone/>
            </a:pPr>
            <a:r>
              <a:rPr lang="en-US" sz="3600" b="1" i="0" u="none" strike="noStrike" cap="none">
                <a:solidFill>
                  <a:schemeClr val="dk2"/>
                </a:solidFill>
                <a:latin typeface="Lucida Sans"/>
                <a:ea typeface="Lucida Sans"/>
                <a:cs typeface="Lucida Sans"/>
                <a:sym typeface="Lucida Sans"/>
              </a:rPr>
              <a:t>Technology is Changing the World.</a:t>
            </a:r>
            <a:endParaRPr sz="3600" b="1" i="0" u="none" strike="noStrike" cap="none">
              <a:solidFill>
                <a:schemeClr val="dk2"/>
              </a:solidFill>
              <a:latin typeface="Lucida Sans"/>
              <a:ea typeface="Lucida Sans"/>
              <a:cs typeface="Lucida Sans"/>
              <a:sym typeface="Lucida Sans"/>
            </a:endParaRPr>
          </a:p>
        </p:txBody>
      </p:sp>
      <p:pic>
        <p:nvPicPr>
          <p:cNvPr id="233" name="Google Shape;233;p36"/>
          <p:cNvPicPr preferRelativeResize="0"/>
          <p:nvPr/>
        </p:nvPicPr>
        <p:blipFill>
          <a:blip r:embed="rId3">
            <a:alphaModFix/>
          </a:blip>
          <a:stretch>
            <a:fillRect/>
          </a:stretch>
        </p:blipFill>
        <p:spPr>
          <a:xfrm>
            <a:off x="1693067" y="3726450"/>
            <a:ext cx="5453068" cy="3131549"/>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7" descr="Image result for development of mobile phones"/>
          <p:cNvPicPr preferRelativeResize="0"/>
          <p:nvPr/>
        </p:nvPicPr>
        <p:blipFill rotWithShape="1">
          <a:blip r:embed="rId3">
            <a:alphaModFix/>
          </a:blip>
          <a:srcRect/>
          <a:stretch/>
        </p:blipFill>
        <p:spPr>
          <a:xfrm>
            <a:off x="740575" y="3665525"/>
            <a:ext cx="7662861" cy="3192463"/>
          </a:xfrm>
          <a:prstGeom prst="rect">
            <a:avLst/>
          </a:prstGeom>
          <a:noFill/>
          <a:ln>
            <a:noFill/>
          </a:ln>
        </p:spPr>
      </p:pic>
      <p:pic>
        <p:nvPicPr>
          <p:cNvPr id="240" name="Google Shape;240;p37" descr="From the brick to the iPhone 6S, we'll take you through the last 40 years of mobile phones and their ever-changing looks and technology in this Komando.com Flash Tip.&#10;&#10;Subscribe to Kim’s channel: http://bit.ly/2nJAL79&#10;&#10;ABOUT KIM KOMANDO&#10;Kim Komando – &quot;America's Digital Goddess&quot; – is one of America's most successful radio hosts and Web entrepreneurs - and a trusted guide to millions through the thickets of today's digital lifestyle.&#10;&#10;Get the latest tech news: https://www.komando.com&#10;Join the conversation on Facebook: http://bit.ly/1QcFQzE&#10;Follow Kim on Twitter: http://bit.ly/2nKmfMs&#10;Visit the Komando Shop: http://bit.ly/2FNFn3c" title="Evolution of the Cell Phone (1973-2015)">
            <a:hlinkClick r:id="rId4"/>
          </p:cNvPr>
          <p:cNvPicPr preferRelativeResize="0"/>
          <p:nvPr/>
        </p:nvPicPr>
        <p:blipFill>
          <a:blip r:embed="rId5">
            <a:alphaModFix/>
          </a:blip>
          <a:stretch>
            <a:fillRect/>
          </a:stretch>
        </p:blipFill>
        <p:spPr>
          <a:xfrm>
            <a:off x="2331513" y="304800"/>
            <a:ext cx="4480967" cy="336072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1836"/>
              <a:buFont typeface="Noto Sans Symbols"/>
              <a:buChar char="🞂"/>
            </a:pPr>
            <a:r>
              <a:rPr lang="en-US" sz="2700" b="0" i="0" u="none">
                <a:solidFill>
                  <a:schemeClr val="dk1"/>
                </a:solidFill>
                <a:latin typeface="Lucida Sans"/>
                <a:ea typeface="Lucida Sans"/>
                <a:cs typeface="Lucida Sans"/>
                <a:sym typeface="Lucida Sans"/>
              </a:rPr>
              <a:t>Draw a T-Chart on the back of your notes. </a:t>
            </a:r>
            <a:endParaRPr/>
          </a:p>
          <a:p>
            <a:pPr marL="365125" marR="0" lvl="0" indent="-139001" algn="l" rtl="0">
              <a:lnSpc>
                <a:spcPct val="100000"/>
              </a:lnSpc>
              <a:spcBef>
                <a:spcPts val="400"/>
              </a:spcBef>
              <a:spcAft>
                <a:spcPts val="0"/>
              </a:spcAft>
              <a:buClr>
                <a:schemeClr val="accent1"/>
              </a:buClr>
              <a:buSzPts val="1836"/>
              <a:buFont typeface="Noto Sans Symbols"/>
              <a:buNone/>
            </a:pPr>
            <a:endParaRPr sz="2700" b="0" i="0" u="none">
              <a:solidFill>
                <a:schemeClr val="dk1"/>
              </a:solidFill>
              <a:latin typeface="Lucida Sans"/>
              <a:ea typeface="Lucida Sans"/>
              <a:cs typeface="Lucida Sans"/>
              <a:sym typeface="Lucida Sans"/>
            </a:endParaRPr>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none">
                <a:solidFill>
                  <a:schemeClr val="dk1"/>
                </a:solidFill>
                <a:latin typeface="Lucida Sans"/>
                <a:ea typeface="Lucida Sans"/>
                <a:cs typeface="Lucida Sans"/>
                <a:sym typeface="Lucida Sans"/>
              </a:rPr>
              <a:t>Title </a:t>
            </a:r>
            <a:r>
              <a:rPr lang="en-US" sz="2700">
                <a:solidFill>
                  <a:schemeClr val="dk1"/>
                </a:solidFill>
                <a:latin typeface="Lucida Sans"/>
                <a:ea typeface="Lucida Sans"/>
                <a:cs typeface="Lucida Sans"/>
                <a:sym typeface="Lucida Sans"/>
              </a:rPr>
              <a:t>the Left </a:t>
            </a:r>
            <a:r>
              <a:rPr lang="en-US" sz="2700" b="0" i="0" u="none">
                <a:solidFill>
                  <a:schemeClr val="dk1"/>
                </a:solidFill>
                <a:latin typeface="Lucida Sans"/>
                <a:ea typeface="Lucida Sans"/>
                <a:cs typeface="Lucida Sans"/>
                <a:sym typeface="Lucida Sans"/>
              </a:rPr>
              <a:t>side </a:t>
            </a:r>
            <a:r>
              <a:rPr lang="en-US" sz="2700" b="0" i="0" u="sng">
                <a:solidFill>
                  <a:schemeClr val="dk1"/>
                </a:solidFill>
                <a:latin typeface="Lucida Sans"/>
                <a:ea typeface="Lucida Sans"/>
                <a:cs typeface="Lucida Sans"/>
                <a:sym typeface="Lucida Sans"/>
              </a:rPr>
              <a:t>Positive Aspects</a:t>
            </a:r>
            <a:r>
              <a:rPr lang="en-US" sz="2700" b="0" i="0" u="none">
                <a:solidFill>
                  <a:schemeClr val="dk1"/>
                </a:solidFill>
                <a:latin typeface="Lucida Sans"/>
                <a:ea typeface="Lucida Sans"/>
                <a:cs typeface="Lucida Sans"/>
                <a:sym typeface="Lucida Sans"/>
              </a:rPr>
              <a:t> of Globalization and </a:t>
            </a:r>
            <a:r>
              <a:rPr lang="en-US" sz="2700">
                <a:solidFill>
                  <a:schemeClr val="dk1"/>
                </a:solidFill>
                <a:latin typeface="Lucida Sans"/>
                <a:ea typeface="Lucida Sans"/>
                <a:cs typeface="Lucida Sans"/>
                <a:sym typeface="Lucida Sans"/>
              </a:rPr>
              <a:t>the Right </a:t>
            </a:r>
            <a:r>
              <a:rPr lang="en-US" sz="2700" b="0" i="0" u="none">
                <a:solidFill>
                  <a:schemeClr val="dk1"/>
                </a:solidFill>
                <a:latin typeface="Lucida Sans"/>
                <a:ea typeface="Lucida Sans"/>
                <a:cs typeface="Lucida Sans"/>
                <a:sym typeface="Lucida Sans"/>
              </a:rPr>
              <a:t>side </a:t>
            </a:r>
            <a:r>
              <a:rPr lang="en-US" sz="2700" b="0" i="0" u="sng">
                <a:solidFill>
                  <a:schemeClr val="dk1"/>
                </a:solidFill>
                <a:latin typeface="Lucida Sans"/>
                <a:ea typeface="Lucida Sans"/>
                <a:cs typeface="Lucida Sans"/>
                <a:sym typeface="Lucida Sans"/>
              </a:rPr>
              <a:t>Negative Aspects</a:t>
            </a:r>
            <a:r>
              <a:rPr lang="en-US" sz="2700" b="0" i="0" u="none">
                <a:solidFill>
                  <a:schemeClr val="dk1"/>
                </a:solidFill>
                <a:latin typeface="Lucida Sans"/>
                <a:ea typeface="Lucida Sans"/>
                <a:cs typeface="Lucida Sans"/>
                <a:sym typeface="Lucida Sans"/>
              </a:rPr>
              <a:t> of Globalization.</a:t>
            </a:r>
            <a:endParaRPr/>
          </a:p>
          <a:p>
            <a:pPr marL="365125" marR="0" lvl="0" indent="-139001" algn="l" rtl="0">
              <a:lnSpc>
                <a:spcPct val="100000"/>
              </a:lnSpc>
              <a:spcBef>
                <a:spcPts val="400"/>
              </a:spcBef>
              <a:spcAft>
                <a:spcPts val="0"/>
              </a:spcAft>
              <a:buClr>
                <a:schemeClr val="accent1"/>
              </a:buClr>
              <a:buSzPts val="1836"/>
              <a:buFont typeface="Noto Sans Symbols"/>
              <a:buNone/>
            </a:pPr>
            <a:endParaRPr sz="2700" b="0" i="0" u="none">
              <a:solidFill>
                <a:schemeClr val="dk1"/>
              </a:solidFill>
              <a:latin typeface="Lucida Sans"/>
              <a:ea typeface="Lucida Sans"/>
              <a:cs typeface="Lucida Sans"/>
              <a:sym typeface="Lucida Sans"/>
            </a:endParaRPr>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none">
                <a:solidFill>
                  <a:schemeClr val="dk1"/>
                </a:solidFill>
                <a:latin typeface="Lucida Sans"/>
                <a:ea typeface="Lucida Sans"/>
                <a:cs typeface="Lucida Sans"/>
                <a:sym typeface="Lucida Sans"/>
              </a:rPr>
              <a:t>As you watch &amp; listen to the video, fill in both sides of your T-Chart.</a:t>
            </a:r>
            <a:endParaRPr/>
          </a:p>
        </p:txBody>
      </p:sp>
      <p:sp>
        <p:nvSpPr>
          <p:cNvPr id="246" name="Google Shape;246;p38"/>
          <p:cNvSpPr txBox="1">
            <a:spLocks noGrp="1"/>
          </p:cNvSpPr>
          <p:nvPr>
            <p:ph type="title" idx="4294967295"/>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Lucida Sans"/>
              <a:buNone/>
            </a:pPr>
            <a:r>
              <a:rPr lang="en-US" sz="4100" b="1" i="0" u="none" strike="noStrike" cap="none">
                <a:solidFill>
                  <a:schemeClr val="dk2"/>
                </a:solidFill>
                <a:latin typeface="Lucida Sans"/>
                <a:ea typeface="Lucida Sans"/>
                <a:cs typeface="Lucida Sans"/>
                <a:sym typeface="Lucida Sans"/>
              </a:rPr>
              <a:t>Create a T-Chart on Page 19</a:t>
            </a:r>
            <a:endParaRPr sz="4100" b="1" i="0" u="none" strike="noStrike" cap="none">
              <a:solidFill>
                <a:schemeClr val="dk2"/>
              </a:solidFill>
              <a:latin typeface="Lucida Sans"/>
              <a:ea typeface="Lucida Sans"/>
              <a:cs typeface="Lucida Sans"/>
              <a:sym typeface="Lucida San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100" b="1">
                <a:solidFill>
                  <a:schemeClr val="dk2"/>
                </a:solidFill>
                <a:latin typeface="Lucida Sans"/>
                <a:ea typeface="Lucida Sans"/>
                <a:cs typeface="Lucida Sans"/>
                <a:sym typeface="Lucida Sans"/>
              </a:rPr>
              <a:t>Globalization Explained</a:t>
            </a:r>
            <a:endParaRPr sz="4100" b="1">
              <a:solidFill>
                <a:schemeClr val="dk2"/>
              </a:solidFill>
              <a:latin typeface="Lucida Sans"/>
              <a:ea typeface="Lucida Sans"/>
              <a:cs typeface="Lucida Sans"/>
              <a:sym typeface="Lucida Sans"/>
            </a:endParaRPr>
          </a:p>
        </p:txBody>
      </p:sp>
      <p:pic>
        <p:nvPicPr>
          <p:cNvPr id="252" name="Google Shape;252;p39" descr="Globalization is a topic that is often debated controversally. It concerns all of us, but what exactly is globalization and what is its impact on every single one of us? &#10;explainity tackles exactly this question and gives some answers in this short clip.&#10;&#10;Script download: www.explainity.com/education-project/transskripte/&#10;-------&#10;This explainer video was produced by explainity GmbH&#10;Homepage: www.explainity.com&#10;E-Mail: info@explainity.com&#10;&#10;This explanatory film was produced and published for private, non-commercial use and may be used free of charge in this context for private purposes without consultation or written authorization. Please note, however, that neither the content nor the graphics of this explanatory film may be altered in any way. Please always give explainity as the source when using the film, and if you publish it on the internet, provide a reference to www.explainity.com. &#10;&#10;For commercial use or use for training purposes, such as projection of the film at training events (e.g. projection of the film as a teaching aid in school or in adult education), a licence is required. Further information on this subject will be found here: https://www.explainity.com/education-project&#10;&#10;If you are interested in an own explainity explainer video, visit our website www.explainity.com and contact us. We are looking forward to your inquiry." title="Globalization explained (explainity® explainer video)">
            <a:hlinkClick r:id="rId3"/>
          </p:cNvPr>
          <p:cNvPicPr preferRelativeResize="0"/>
          <p:nvPr/>
        </p:nvPicPr>
        <p:blipFill>
          <a:blip r:embed="rId4">
            <a:alphaModFix/>
          </a:blip>
          <a:stretch>
            <a:fillRect/>
          </a:stretch>
        </p:blipFill>
        <p:spPr>
          <a:xfrm>
            <a:off x="2286000" y="1417637"/>
            <a:ext cx="4572000" cy="342900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0"/>
          <p:cNvSpPr txBox="1">
            <a:spLocks noGrp="1"/>
          </p:cNvSpPr>
          <p:nvPr>
            <p:ph type="body" idx="1"/>
          </p:nvPr>
        </p:nvSpPr>
        <p:spPr>
          <a:xfrm>
            <a:off x="457212" y="1166025"/>
            <a:ext cx="8229600" cy="4526100"/>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1836"/>
              <a:buFont typeface="Noto Sans Symbols"/>
              <a:buChar char="🞂"/>
            </a:pPr>
            <a:r>
              <a:rPr lang="en-US" sz="2700" b="0" i="0" u="sng">
                <a:solidFill>
                  <a:schemeClr val="dk1"/>
                </a:solidFill>
                <a:latin typeface="Lucida Sans"/>
                <a:ea typeface="Lucida Sans"/>
                <a:cs typeface="Lucida Sans"/>
                <a:sym typeface="Lucida Sans"/>
              </a:rPr>
              <a:t>People </a:t>
            </a:r>
            <a:r>
              <a:rPr lang="en-US" sz="2700" b="0" i="0" u="none">
                <a:solidFill>
                  <a:schemeClr val="dk1"/>
                </a:solidFill>
                <a:latin typeface="Lucida Sans"/>
                <a:ea typeface="Lucida Sans"/>
                <a:cs typeface="Lucida Sans"/>
                <a:sym typeface="Lucida Sans"/>
              </a:rPr>
              <a:t>exposed to </a:t>
            </a:r>
            <a:r>
              <a:rPr lang="en-US" sz="2700" b="0" i="0" u="sng">
                <a:solidFill>
                  <a:schemeClr val="dk1"/>
                </a:solidFill>
                <a:latin typeface="Lucida Sans"/>
                <a:ea typeface="Lucida Sans"/>
                <a:cs typeface="Lucida Sans"/>
                <a:sym typeface="Lucida Sans"/>
              </a:rPr>
              <a:t>more ideas</a:t>
            </a:r>
            <a:r>
              <a:rPr lang="en-US" sz="2700" b="0" i="0" u="none">
                <a:solidFill>
                  <a:schemeClr val="dk1"/>
                </a:solidFill>
                <a:latin typeface="Lucida Sans"/>
                <a:ea typeface="Lucida Sans"/>
                <a:cs typeface="Lucida Sans"/>
                <a:sym typeface="Lucida Sans"/>
              </a:rPr>
              <a:t> </a:t>
            </a:r>
            <a:endParaRPr/>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none">
                <a:solidFill>
                  <a:schemeClr val="dk1"/>
                </a:solidFill>
                <a:latin typeface="Lucida Sans"/>
                <a:ea typeface="Lucida Sans"/>
                <a:cs typeface="Lucida Sans"/>
                <a:sym typeface="Lucida Sans"/>
              </a:rPr>
              <a:t>Increased </a:t>
            </a:r>
            <a:r>
              <a:rPr lang="en-US" sz="2700" b="0" i="0" u="sng">
                <a:solidFill>
                  <a:schemeClr val="dk1"/>
                </a:solidFill>
                <a:latin typeface="Lucida Sans"/>
                <a:ea typeface="Lucida Sans"/>
                <a:cs typeface="Lucida Sans"/>
                <a:sym typeface="Lucida Sans"/>
              </a:rPr>
              <a:t>interaction among cultures</a:t>
            </a:r>
            <a:endParaRPr u="sng"/>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sng">
                <a:solidFill>
                  <a:schemeClr val="dk1"/>
                </a:solidFill>
                <a:latin typeface="Lucida Sans"/>
                <a:ea typeface="Lucida Sans"/>
                <a:cs typeface="Lucida Sans"/>
                <a:sym typeface="Lucida Sans"/>
              </a:rPr>
              <a:t>Cheaper </a:t>
            </a:r>
            <a:r>
              <a:rPr lang="en-US" sz="2700" b="0" i="0" u="none">
                <a:solidFill>
                  <a:schemeClr val="dk1"/>
                </a:solidFill>
                <a:latin typeface="Lucida Sans"/>
                <a:ea typeface="Lucida Sans"/>
                <a:cs typeface="Lucida Sans"/>
                <a:sym typeface="Lucida Sans"/>
              </a:rPr>
              <a:t>mass-produced </a:t>
            </a:r>
            <a:r>
              <a:rPr lang="en-US" sz="2700" b="0" i="0" u="sng">
                <a:solidFill>
                  <a:schemeClr val="dk1"/>
                </a:solidFill>
                <a:latin typeface="Lucida Sans"/>
                <a:ea typeface="Lucida Sans"/>
                <a:cs typeface="Lucida Sans"/>
                <a:sym typeface="Lucida Sans"/>
              </a:rPr>
              <a:t>goods available</a:t>
            </a:r>
            <a:endParaRPr u="sng"/>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none">
                <a:solidFill>
                  <a:schemeClr val="dk1"/>
                </a:solidFill>
                <a:latin typeface="Lucida Sans"/>
                <a:ea typeface="Lucida Sans"/>
                <a:cs typeface="Lucida Sans"/>
                <a:sym typeface="Lucida Sans"/>
              </a:rPr>
              <a:t>Open-source development of </a:t>
            </a:r>
            <a:r>
              <a:rPr lang="en-US" sz="2700" b="0" i="0" u="sng">
                <a:solidFill>
                  <a:schemeClr val="dk1"/>
                </a:solidFill>
                <a:latin typeface="Lucida Sans"/>
                <a:ea typeface="Lucida Sans"/>
                <a:cs typeface="Lucida Sans"/>
                <a:sym typeface="Lucida Sans"/>
              </a:rPr>
              <a:t>software</a:t>
            </a:r>
            <a:endParaRPr u="sng"/>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sng">
                <a:solidFill>
                  <a:schemeClr val="dk1"/>
                </a:solidFill>
                <a:latin typeface="Lucida Sans"/>
                <a:ea typeface="Lucida Sans"/>
                <a:cs typeface="Lucida Sans"/>
                <a:sym typeface="Lucida Sans"/>
              </a:rPr>
              <a:t>Privacy concerns</a:t>
            </a:r>
            <a:r>
              <a:rPr lang="en-US" sz="2700" b="0" i="0" u="none">
                <a:solidFill>
                  <a:schemeClr val="dk1"/>
                </a:solidFill>
                <a:latin typeface="Lucida Sans"/>
                <a:ea typeface="Lucida Sans"/>
                <a:cs typeface="Lucida Sans"/>
                <a:sym typeface="Lucida Sans"/>
              </a:rPr>
              <a:t> online</a:t>
            </a:r>
            <a:endParaRPr/>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sng">
                <a:solidFill>
                  <a:schemeClr val="dk1"/>
                </a:solidFill>
                <a:latin typeface="Lucida Sans"/>
                <a:ea typeface="Lucida Sans"/>
                <a:cs typeface="Lucida Sans"/>
                <a:sym typeface="Lucida Sans"/>
              </a:rPr>
              <a:t>Increased free trade</a:t>
            </a:r>
            <a:endParaRPr u="sng"/>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sng">
                <a:solidFill>
                  <a:schemeClr val="dk1"/>
                </a:solidFill>
                <a:latin typeface="Lucida Sans"/>
                <a:ea typeface="Lucida Sans"/>
                <a:cs typeface="Lucida Sans"/>
                <a:sym typeface="Lucida Sans"/>
              </a:rPr>
              <a:t>Environmental </a:t>
            </a:r>
            <a:r>
              <a:rPr lang="en-US" sz="2700" b="0" i="0" u="none">
                <a:solidFill>
                  <a:schemeClr val="dk1"/>
                </a:solidFill>
                <a:latin typeface="Lucida Sans"/>
                <a:ea typeface="Lucida Sans"/>
                <a:cs typeface="Lucida Sans"/>
                <a:sym typeface="Lucida Sans"/>
              </a:rPr>
              <a:t>impacts</a:t>
            </a:r>
            <a:endParaRPr/>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sng">
                <a:solidFill>
                  <a:schemeClr val="dk1"/>
                </a:solidFill>
                <a:latin typeface="Lucida Sans"/>
                <a:ea typeface="Lucida Sans"/>
                <a:cs typeface="Lucida Sans"/>
                <a:sym typeface="Lucida Sans"/>
              </a:rPr>
              <a:t>Poverty rate dropping</a:t>
            </a:r>
            <a:endParaRPr u="sng"/>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sng">
                <a:solidFill>
                  <a:schemeClr val="dk1"/>
                </a:solidFill>
                <a:latin typeface="Lucida Sans"/>
                <a:ea typeface="Lucida Sans"/>
                <a:cs typeface="Lucida Sans"/>
                <a:sym typeface="Lucida Sans"/>
              </a:rPr>
              <a:t>Increased migration</a:t>
            </a:r>
            <a:endParaRPr u="sng"/>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sng">
                <a:solidFill>
                  <a:schemeClr val="dk1"/>
                </a:solidFill>
                <a:latin typeface="Lucida Sans"/>
                <a:ea typeface="Lucida Sans"/>
                <a:cs typeface="Lucida Sans"/>
                <a:sym typeface="Lucida Sans"/>
              </a:rPr>
              <a:t>Technology spread</a:t>
            </a:r>
            <a:r>
              <a:rPr lang="en-US" sz="2700" b="0" i="0" u="none">
                <a:solidFill>
                  <a:schemeClr val="dk1"/>
                </a:solidFill>
                <a:latin typeface="Lucida Sans"/>
                <a:ea typeface="Lucida Sans"/>
                <a:cs typeface="Lucida Sans"/>
                <a:sym typeface="Lucida Sans"/>
              </a:rPr>
              <a:t> to developing nations</a:t>
            </a:r>
            <a:endParaRPr sz="2700" b="0" i="0" u="none">
              <a:solidFill>
                <a:schemeClr val="dk1"/>
              </a:solidFill>
              <a:latin typeface="Lucida Sans"/>
              <a:ea typeface="Lucida Sans"/>
              <a:cs typeface="Lucida Sans"/>
              <a:sym typeface="Lucida Sans"/>
            </a:endParaRPr>
          </a:p>
        </p:txBody>
      </p:sp>
      <p:sp>
        <p:nvSpPr>
          <p:cNvPr id="258" name="Google Shape;258;p40"/>
          <p:cNvSpPr txBox="1">
            <a:spLocks noGrp="1"/>
          </p:cNvSpPr>
          <p:nvPr>
            <p:ph type="title" idx="4294967295"/>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90"/>
              <a:buFont typeface="Lucida Sans"/>
              <a:buNone/>
            </a:pPr>
            <a:r>
              <a:rPr lang="en-US" sz="3000" b="1" i="0" u="none" strike="noStrike" cap="none">
                <a:solidFill>
                  <a:schemeClr val="dk2"/>
                </a:solidFill>
                <a:latin typeface="Lucida Sans"/>
                <a:ea typeface="Lucida Sans"/>
                <a:cs typeface="Lucida Sans"/>
                <a:sym typeface="Lucida Sans"/>
              </a:rPr>
              <a:t>Additional aspects of globalization</a:t>
            </a:r>
            <a:endParaRPr sz="3000" b="1" i="0" u="none" strike="noStrike" cap="none">
              <a:solidFill>
                <a:schemeClr val="dk2"/>
              </a:solidFill>
              <a:latin typeface="Lucida Sans"/>
              <a:ea typeface="Lucida Sans"/>
              <a:cs typeface="Lucida Sans"/>
              <a:sym typeface="Lucida San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1"/>
          <p:cNvSpPr txBox="1">
            <a:spLocks noGrp="1"/>
          </p:cNvSpPr>
          <p:nvPr>
            <p:ph type="body" idx="1"/>
          </p:nvPr>
        </p:nvSpPr>
        <p:spPr>
          <a:xfrm>
            <a:off x="457200" y="1481137"/>
            <a:ext cx="8686800" cy="4525962"/>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1836"/>
              <a:buFont typeface="Noto Sans Symbols"/>
              <a:buChar char="🞂"/>
            </a:pPr>
            <a:r>
              <a:rPr lang="en-US" sz="2700" b="1" i="0" u="none">
                <a:solidFill>
                  <a:schemeClr val="dk1"/>
                </a:solidFill>
                <a:latin typeface="Lucida Sans"/>
                <a:ea typeface="Lucida Sans"/>
                <a:cs typeface="Lucida Sans"/>
                <a:sym typeface="Lucida Sans"/>
              </a:rPr>
              <a:t>Pick a stance</a:t>
            </a:r>
            <a:r>
              <a:rPr lang="en-US" sz="2700" b="0" i="0" u="none">
                <a:solidFill>
                  <a:schemeClr val="dk1"/>
                </a:solidFill>
                <a:latin typeface="Lucida Sans"/>
                <a:ea typeface="Lucida Sans"/>
                <a:cs typeface="Lucida Sans"/>
                <a:sym typeface="Lucida Sans"/>
              </a:rPr>
              <a:t>: Globalization is a positive/negative force in the world.</a:t>
            </a:r>
            <a:endParaRPr/>
          </a:p>
          <a:p>
            <a:pPr marL="365125" marR="0" lvl="0" indent="-139001" algn="l" rtl="0">
              <a:lnSpc>
                <a:spcPct val="100000"/>
              </a:lnSpc>
              <a:spcBef>
                <a:spcPts val="400"/>
              </a:spcBef>
              <a:spcAft>
                <a:spcPts val="0"/>
              </a:spcAft>
              <a:buClr>
                <a:schemeClr val="accent1"/>
              </a:buClr>
              <a:buSzPts val="1836"/>
              <a:buFont typeface="Noto Sans Symbols"/>
              <a:buNone/>
            </a:pPr>
            <a:endParaRPr sz="2700" b="0" i="0" u="none">
              <a:solidFill>
                <a:schemeClr val="dk1"/>
              </a:solidFill>
              <a:latin typeface="Lucida Sans"/>
              <a:ea typeface="Lucida Sans"/>
              <a:cs typeface="Lucida Sans"/>
              <a:sym typeface="Lucida Sans"/>
            </a:endParaRPr>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sng">
                <a:solidFill>
                  <a:schemeClr val="dk1"/>
                </a:solidFill>
                <a:latin typeface="Lucida Sans"/>
                <a:ea typeface="Lucida Sans"/>
                <a:cs typeface="Lucida Sans"/>
                <a:sym typeface="Lucida Sans"/>
              </a:rPr>
              <a:t>In a well-written, thoughtful paragraph of at least four sentences, persuade any reader that you are right.</a:t>
            </a:r>
            <a:endParaRPr/>
          </a:p>
          <a:p>
            <a:pPr marL="365125" marR="0" lvl="0" indent="-139001" algn="l" rtl="0">
              <a:lnSpc>
                <a:spcPct val="100000"/>
              </a:lnSpc>
              <a:spcBef>
                <a:spcPts val="400"/>
              </a:spcBef>
              <a:spcAft>
                <a:spcPts val="0"/>
              </a:spcAft>
              <a:buClr>
                <a:schemeClr val="accent1"/>
              </a:buClr>
              <a:buSzPts val="1836"/>
              <a:buFont typeface="Noto Sans Symbols"/>
              <a:buNone/>
            </a:pPr>
            <a:endParaRPr sz="2700" b="0" i="0" u="none">
              <a:solidFill>
                <a:schemeClr val="dk1"/>
              </a:solidFill>
              <a:latin typeface="Lucida Sans"/>
              <a:ea typeface="Lucida Sans"/>
              <a:cs typeface="Lucida Sans"/>
              <a:sym typeface="Lucida Sans"/>
            </a:endParaRPr>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none">
                <a:solidFill>
                  <a:schemeClr val="dk1"/>
                </a:solidFill>
                <a:latin typeface="Lucida Sans"/>
                <a:ea typeface="Lucida Sans"/>
                <a:cs typeface="Lucida Sans"/>
                <a:sym typeface="Lucida Sans"/>
              </a:rPr>
              <a:t>Use at least </a:t>
            </a:r>
            <a:r>
              <a:rPr lang="en-US" sz="2700" b="0" i="0" u="sng">
                <a:solidFill>
                  <a:schemeClr val="dk1"/>
                </a:solidFill>
                <a:latin typeface="Lucida Sans"/>
                <a:ea typeface="Lucida Sans"/>
                <a:cs typeface="Lucida Sans"/>
                <a:sym typeface="Lucida Sans"/>
              </a:rPr>
              <a:t>four </a:t>
            </a:r>
            <a:r>
              <a:rPr lang="en-US" sz="2700" b="0" i="0" u="none">
                <a:solidFill>
                  <a:schemeClr val="dk1"/>
                </a:solidFill>
                <a:latin typeface="Lucida Sans"/>
                <a:ea typeface="Lucida Sans"/>
                <a:cs typeface="Lucida Sans"/>
                <a:sym typeface="Lucida Sans"/>
              </a:rPr>
              <a:t>pieces of evidence from your T-chart.</a:t>
            </a:r>
            <a:endParaRPr/>
          </a:p>
          <a:p>
            <a:pPr marL="365125" marR="0" lvl="0" indent="-139001" algn="l" rtl="0">
              <a:spcBef>
                <a:spcPts val="400"/>
              </a:spcBef>
              <a:spcAft>
                <a:spcPts val="0"/>
              </a:spcAft>
              <a:buClr>
                <a:schemeClr val="accent1"/>
              </a:buClr>
              <a:buSzPts val="1836"/>
              <a:buFont typeface="Noto Sans Symbols"/>
              <a:buNone/>
            </a:pPr>
            <a:endParaRPr sz="2700" b="0" i="0" u="none">
              <a:solidFill>
                <a:schemeClr val="dk1"/>
              </a:solidFill>
              <a:latin typeface="Lucida Sans"/>
              <a:ea typeface="Lucida Sans"/>
              <a:cs typeface="Lucida Sans"/>
              <a:sym typeface="Lucida Sans"/>
            </a:endParaRPr>
          </a:p>
        </p:txBody>
      </p:sp>
      <p:sp>
        <p:nvSpPr>
          <p:cNvPr id="264" name="Google Shape;264;p41"/>
          <p:cNvSpPr txBox="1">
            <a:spLocks noGrp="1"/>
          </p:cNvSpPr>
          <p:nvPr>
            <p:ph type="title" idx="4294967295"/>
          </p:nvPr>
        </p:nvSpPr>
        <p:spPr>
          <a:xfrm>
            <a:off x="152400" y="0"/>
            <a:ext cx="88392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Lucida Sans"/>
              <a:buNone/>
            </a:pPr>
            <a:r>
              <a:rPr lang="en-US" sz="3690" b="1" i="0" u="none" strike="noStrike" cap="none">
                <a:solidFill>
                  <a:schemeClr val="dk2"/>
                </a:solidFill>
                <a:latin typeface="Lucida Sans"/>
                <a:ea typeface="Lucida Sans"/>
                <a:cs typeface="Lucida Sans"/>
                <a:sym typeface="Lucida Sans"/>
              </a:rPr>
              <a:t>Persuasive Paragraph: Globalization</a:t>
            </a:r>
            <a:endParaRPr sz="3690" b="1" i="0" u="none" strike="noStrike" cap="none">
              <a:solidFill>
                <a:schemeClr val="dk2"/>
              </a:solidFill>
              <a:latin typeface="Lucida Sans"/>
              <a:ea typeface="Lucida Sans"/>
              <a:cs typeface="Lucida Sans"/>
              <a:sym typeface="Lucida San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2"/>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None/>
            </a:pPr>
            <a:r>
              <a:rPr lang="en-US" sz="2700" b="0" i="0" u="none">
                <a:solidFill>
                  <a:schemeClr val="dk1"/>
                </a:solidFill>
                <a:latin typeface="Lucida Sans"/>
                <a:ea typeface="Lucida Sans"/>
                <a:cs typeface="Lucida Sans"/>
                <a:sym typeface="Lucida Sans"/>
              </a:rPr>
              <a:t>Can globalization end extreme poverty?</a:t>
            </a:r>
            <a:endParaRPr sz="2700" b="0" i="0" u="none">
              <a:solidFill>
                <a:schemeClr val="dk1"/>
              </a:solidFill>
              <a:latin typeface="Lucida Sans"/>
              <a:ea typeface="Lucida Sans"/>
              <a:cs typeface="Lucida Sans"/>
              <a:sym typeface="Lucida Sans"/>
            </a:endParaRPr>
          </a:p>
          <a:p>
            <a:pPr marL="365125" marR="0" lvl="0" indent="0" algn="l" rtl="0">
              <a:lnSpc>
                <a:spcPct val="100000"/>
              </a:lnSpc>
              <a:spcBef>
                <a:spcPts val="400"/>
              </a:spcBef>
              <a:spcAft>
                <a:spcPts val="0"/>
              </a:spcAft>
              <a:buNone/>
            </a:pPr>
            <a:endParaRPr/>
          </a:p>
        </p:txBody>
      </p:sp>
      <p:sp>
        <p:nvSpPr>
          <p:cNvPr id="270" name="Google Shape;270;p42"/>
          <p:cNvSpPr txBox="1">
            <a:spLocks noGrp="1"/>
          </p:cNvSpPr>
          <p:nvPr>
            <p:ph type="title" idx="4294967295"/>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90"/>
              <a:buFont typeface="Lucida Sans"/>
              <a:buNone/>
            </a:pPr>
            <a:r>
              <a:rPr lang="en-US" sz="3000" b="1" i="0" u="none" strike="noStrike" cap="none">
                <a:solidFill>
                  <a:schemeClr val="dk2"/>
                </a:solidFill>
                <a:latin typeface="Lucida Sans"/>
                <a:ea typeface="Lucida Sans"/>
                <a:cs typeface="Lucida Sans"/>
                <a:sym typeface="Lucida Sans"/>
              </a:rPr>
              <a:t>Globalization &amp; Extreme Poverty</a:t>
            </a:r>
            <a:endParaRPr sz="3000" b="1" i="0" u="none" strike="noStrike" cap="none">
              <a:solidFill>
                <a:schemeClr val="dk2"/>
              </a:solidFill>
              <a:latin typeface="Lucida Sans"/>
              <a:ea typeface="Lucida Sans"/>
              <a:cs typeface="Lucida Sans"/>
              <a:sym typeface="Lucida Sans"/>
            </a:endParaRPr>
          </a:p>
        </p:txBody>
      </p:sp>
      <p:pic>
        <p:nvPicPr>
          <p:cNvPr id="271" name="Google Shape;271;p42" descr="What is globalization? Is globalization a good thing or not. Well, I have an answer that may not surprise you: It's complicated. This week, Jacob and Adriene will argue that globalization is, in aggregate, good. Free trade and globalization tend to provide an overall benefit, and raises average incomes across the globe. The downside is that it isn't good for every individual in the system. In some countries, manufacturing jobs move to places where labor costs are lower. And some countries that receive the influx of jobs aren't prepared to deal with it, from a regulatory standpoint. Anyway, Jacob and Adriene can explain the whole thing to you in 10 minutes.&#10;&#10;***&#10;&#10;Crash Course is on Patreon! You can support us directly by signing up at http://www.patreon.com/crashcourse&#10;&#10;Thanks to the following Patrons for their generous monthly contributions that help keep Crash Course free for everyone forever:&#10;&#10;Mark, Eric Kitchen, Jessica Wode, Jeffrey Thompson, Steve Marshall, Moritz Schmidt, Robert Kunz, Tim Curwick, Jason A Saslow, SR Foxley, Elliot Beter, Jacob Ash, Christian, Jan Schmid, Jirat, Christy Huddleston, Daniel Baulig, Chris Peters, Anna-Ester Volozh, Ian Dundore, Caleb Weeks&#10;&#10;--&#10;&#10;Want to find Crash Course elsewhere on the internet?&#10;Facebook - http://www.facebook.com/YouTubeCrashCourse&#10;Twitter - http://www.twitter.com/TheCrashCourse&#10;Tumblr - http://thecrashcourse.tumblr.com &#10;Support Crash Course on Patreon: http://patreon.com/crashcourse&#10;&#10;CC Kids: http://www.youtube.com/crashcoursekids" title="Globalization and Trade and Poverty: Crash Course Economics #16">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p:cNvPicPr preferRelativeResize="0"/>
          <p:nvPr/>
        </p:nvPicPr>
        <p:blipFill rotWithShape="1">
          <a:blip r:embed="rId3">
            <a:alphaModFix/>
          </a:blip>
          <a:srcRect/>
          <a:stretch/>
        </p:blipFill>
        <p:spPr>
          <a:xfrm>
            <a:off x="685013" y="-65887"/>
            <a:ext cx="7773987" cy="6989762"/>
          </a:xfrm>
          <a:prstGeom prst="rect">
            <a:avLst/>
          </a:prstGeom>
          <a:noFill/>
          <a:ln>
            <a:noFill/>
          </a:ln>
        </p:spPr>
      </p:pic>
      <p:sp>
        <p:nvSpPr>
          <p:cNvPr id="79" name="Google Shape;79;p16"/>
          <p:cNvSpPr txBox="1">
            <a:spLocks noGrp="1"/>
          </p:cNvSpPr>
          <p:nvPr>
            <p:ph type="title" idx="4294967295"/>
          </p:nvPr>
        </p:nvSpPr>
        <p:spPr>
          <a:xfrm>
            <a:off x="0" y="0"/>
            <a:ext cx="27525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Lucida Sans"/>
              <a:buNone/>
            </a:pPr>
            <a:r>
              <a:rPr lang="en-US" sz="4100" b="1" i="0" u="none" strike="noStrike" cap="none">
                <a:solidFill>
                  <a:schemeClr val="dk2"/>
                </a:solidFill>
                <a:latin typeface="Lucida Sans"/>
                <a:ea typeface="Lucida Sans"/>
                <a:cs typeface="Lucida Sans"/>
                <a:sym typeface="Lucida Sans"/>
              </a:rPr>
              <a:t>Calories</a:t>
            </a:r>
            <a:endParaRPr sz="4100" b="1" i="0" u="none" strike="noStrike" cap="none">
              <a:solidFill>
                <a:schemeClr val="dk2"/>
              </a:solidFill>
              <a:latin typeface="Lucida Sans"/>
              <a:ea typeface="Lucida Sans"/>
              <a:cs typeface="Lucida Sans"/>
              <a:sym typeface="Lucida San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3"/>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1836"/>
              <a:buFont typeface="Noto Sans Symbols"/>
              <a:buChar char="🞂"/>
            </a:pPr>
            <a:r>
              <a:rPr lang="en-US" sz="2700" b="0" i="0" u="none">
                <a:solidFill>
                  <a:schemeClr val="dk1"/>
                </a:solidFill>
                <a:latin typeface="Lucida Sans"/>
                <a:ea typeface="Lucida Sans"/>
                <a:cs typeface="Lucida Sans"/>
                <a:sym typeface="Lucida Sans"/>
              </a:rPr>
              <a:t>In an academic paragraph, answer the prompt below:</a:t>
            </a:r>
            <a:endParaRPr/>
          </a:p>
          <a:p>
            <a:pPr marL="365125" marR="0" lvl="0" indent="-139001" algn="l" rtl="0">
              <a:lnSpc>
                <a:spcPct val="100000"/>
              </a:lnSpc>
              <a:spcBef>
                <a:spcPts val="400"/>
              </a:spcBef>
              <a:spcAft>
                <a:spcPts val="0"/>
              </a:spcAft>
              <a:buClr>
                <a:schemeClr val="accent1"/>
              </a:buClr>
              <a:buSzPts val="1836"/>
              <a:buFont typeface="Noto Sans Symbols"/>
              <a:buNone/>
            </a:pPr>
            <a:endParaRPr sz="2700" b="0" i="0" u="none">
              <a:solidFill>
                <a:schemeClr val="dk1"/>
              </a:solidFill>
              <a:latin typeface="Lucida Sans"/>
              <a:ea typeface="Lucida Sans"/>
              <a:cs typeface="Lucida Sans"/>
              <a:sym typeface="Lucida Sans"/>
            </a:endParaRPr>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sng">
                <a:solidFill>
                  <a:schemeClr val="dk1"/>
                </a:solidFill>
                <a:latin typeface="Lucida Sans"/>
                <a:ea typeface="Lucida Sans"/>
                <a:cs typeface="Lucida Sans"/>
                <a:sym typeface="Lucida Sans"/>
              </a:rPr>
              <a:t>Pick one side</a:t>
            </a:r>
            <a:r>
              <a:rPr lang="en-US" sz="2700" b="0" i="0" u="none">
                <a:solidFill>
                  <a:schemeClr val="dk1"/>
                </a:solidFill>
                <a:latin typeface="Lucida Sans"/>
                <a:ea typeface="Lucida Sans"/>
                <a:cs typeface="Lucida Sans"/>
                <a:sym typeface="Lucida Sans"/>
              </a:rPr>
              <a:t>: Globalization is primarily positive or globalization is primarily negative.</a:t>
            </a:r>
            <a:endParaRPr/>
          </a:p>
          <a:p>
            <a:pPr marL="365125" marR="0" lvl="0" indent="-139001" algn="l" rtl="0">
              <a:lnSpc>
                <a:spcPct val="100000"/>
              </a:lnSpc>
              <a:spcBef>
                <a:spcPts val="400"/>
              </a:spcBef>
              <a:spcAft>
                <a:spcPts val="0"/>
              </a:spcAft>
              <a:buClr>
                <a:schemeClr val="accent1"/>
              </a:buClr>
              <a:buSzPts val="1836"/>
              <a:buFont typeface="Noto Sans Symbols"/>
              <a:buNone/>
            </a:pPr>
            <a:endParaRPr sz="2700" b="0" i="0" u="none">
              <a:solidFill>
                <a:schemeClr val="dk1"/>
              </a:solidFill>
              <a:latin typeface="Lucida Sans"/>
              <a:ea typeface="Lucida Sans"/>
              <a:cs typeface="Lucida Sans"/>
              <a:sym typeface="Lucida Sans"/>
            </a:endParaRPr>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none">
                <a:solidFill>
                  <a:schemeClr val="dk1"/>
                </a:solidFill>
                <a:latin typeface="Lucida Sans"/>
                <a:ea typeface="Lucida Sans"/>
                <a:cs typeface="Lucida Sans"/>
                <a:sym typeface="Lucida Sans"/>
              </a:rPr>
              <a:t>Support your answer with at least three pieces of evidence information from your T-Chart.</a:t>
            </a:r>
            <a:endParaRPr/>
          </a:p>
        </p:txBody>
      </p:sp>
      <p:sp>
        <p:nvSpPr>
          <p:cNvPr id="277" name="Google Shape;277;p43"/>
          <p:cNvSpPr txBox="1">
            <a:spLocks noGrp="1"/>
          </p:cNvSpPr>
          <p:nvPr>
            <p:ph type="title" idx="4294967295"/>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Lucida Sans"/>
              <a:buNone/>
            </a:pPr>
            <a:r>
              <a:rPr lang="en-US" sz="4100" b="1" i="0" u="none" strike="noStrike" cap="none">
                <a:solidFill>
                  <a:schemeClr val="dk2"/>
                </a:solidFill>
                <a:latin typeface="Lucida Sans"/>
                <a:ea typeface="Lucida Sans"/>
                <a:cs typeface="Lucida Sans"/>
                <a:sym typeface="Lucida Sans"/>
              </a:rPr>
              <a:t>Exit Ticket</a:t>
            </a:r>
            <a:endParaRPr sz="4100" b="1" i="0" u="none" strike="noStrike" cap="none">
              <a:solidFill>
                <a:schemeClr val="dk2"/>
              </a:solidFill>
              <a:latin typeface="Lucida Sans"/>
              <a:ea typeface="Lucida Sans"/>
              <a:cs typeface="Lucida Sans"/>
              <a:sym typeface="Lucida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7"/>
          <p:cNvPicPr preferRelativeResize="0"/>
          <p:nvPr/>
        </p:nvPicPr>
        <p:blipFill rotWithShape="1">
          <a:blip r:embed="rId3">
            <a:alphaModFix/>
          </a:blip>
          <a:srcRect/>
          <a:stretch/>
        </p:blipFill>
        <p:spPr>
          <a:xfrm>
            <a:off x="763788" y="76200"/>
            <a:ext cx="7616427" cy="6858001"/>
          </a:xfrm>
          <a:prstGeom prst="rect">
            <a:avLst/>
          </a:prstGeom>
          <a:noFill/>
          <a:ln>
            <a:noFill/>
          </a:ln>
        </p:spPr>
      </p:pic>
      <p:sp>
        <p:nvSpPr>
          <p:cNvPr id="85" name="Google Shape;85;p17"/>
          <p:cNvSpPr txBox="1"/>
          <p:nvPr/>
        </p:nvSpPr>
        <p:spPr>
          <a:xfrm>
            <a:off x="0" y="0"/>
            <a:ext cx="24222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Lucida Sans"/>
              <a:buNone/>
            </a:pPr>
            <a:r>
              <a:rPr lang="en-US" sz="4100" b="1" i="0" u="none" strike="noStrike" cap="none">
                <a:solidFill>
                  <a:schemeClr val="dk2"/>
                </a:solidFill>
                <a:latin typeface="Lucida Sans"/>
                <a:ea typeface="Lucida Sans"/>
                <a:cs typeface="Lucida Sans"/>
                <a:sym typeface="Lucida Sans"/>
              </a:rPr>
              <a:t>Protein</a:t>
            </a:r>
            <a:endParaRPr sz="4100" b="1" i="0" u="none" strike="noStrike" cap="none">
              <a:solidFill>
                <a:schemeClr val="dk2"/>
              </a:solidFill>
              <a:latin typeface="Lucida Sans"/>
              <a:ea typeface="Lucida Sans"/>
              <a:cs typeface="Lucida Sans"/>
              <a:sym typeface="Lucida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3">
            <a:alphaModFix/>
          </a:blip>
          <a:srcRect/>
          <a:stretch/>
        </p:blipFill>
        <p:spPr>
          <a:xfrm>
            <a:off x="863250" y="0"/>
            <a:ext cx="7417510" cy="6858000"/>
          </a:xfrm>
          <a:prstGeom prst="rect">
            <a:avLst/>
          </a:prstGeom>
          <a:noFill/>
          <a:ln>
            <a:noFill/>
          </a:ln>
        </p:spPr>
      </p:pic>
      <p:sp>
        <p:nvSpPr>
          <p:cNvPr id="91" name="Google Shape;91;p18"/>
          <p:cNvSpPr txBox="1"/>
          <p:nvPr/>
        </p:nvSpPr>
        <p:spPr>
          <a:xfrm rot="-412">
            <a:off x="-2" y="153"/>
            <a:ext cx="25047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Lucida Sans"/>
              <a:buNone/>
            </a:pPr>
            <a:r>
              <a:rPr lang="en-US" sz="4100" b="1" i="0" u="none" strike="noStrike" cap="none">
                <a:solidFill>
                  <a:schemeClr val="dk2"/>
                </a:solidFill>
                <a:latin typeface="Lucida Sans"/>
                <a:ea typeface="Lucida Sans"/>
                <a:cs typeface="Lucida Sans"/>
                <a:sym typeface="Lucida Sans"/>
              </a:rPr>
              <a:t>Fats</a:t>
            </a:r>
            <a:endParaRPr sz="4100" b="1" i="0" u="none" strike="noStrike" cap="none">
              <a:solidFill>
                <a:schemeClr val="dk2"/>
              </a:solidFill>
              <a:latin typeface="Lucida Sans"/>
              <a:ea typeface="Lucida Sans"/>
              <a:cs typeface="Lucida Sans"/>
              <a:sym typeface="Lucida San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9" descr="Image result for coca cola south america"/>
          <p:cNvPicPr preferRelativeResize="0"/>
          <p:nvPr/>
        </p:nvPicPr>
        <p:blipFill rotWithShape="1">
          <a:blip r:embed="rId3">
            <a:alphaModFix/>
          </a:blip>
          <a:srcRect/>
          <a:stretch/>
        </p:blipFill>
        <p:spPr>
          <a:xfrm>
            <a:off x="2514600" y="-1612"/>
            <a:ext cx="2857500" cy="2133600"/>
          </a:xfrm>
          <a:prstGeom prst="rect">
            <a:avLst/>
          </a:prstGeom>
          <a:noFill/>
          <a:ln>
            <a:noFill/>
          </a:ln>
        </p:spPr>
      </p:pic>
      <p:pic>
        <p:nvPicPr>
          <p:cNvPr id="97" name="Google Shape;97;p19" descr="Image result for dunkin donuts frankfurt"/>
          <p:cNvPicPr preferRelativeResize="0"/>
          <p:nvPr/>
        </p:nvPicPr>
        <p:blipFill rotWithShape="1">
          <a:blip r:embed="rId4">
            <a:alphaModFix/>
          </a:blip>
          <a:srcRect/>
          <a:stretch/>
        </p:blipFill>
        <p:spPr>
          <a:xfrm>
            <a:off x="0" y="-1587"/>
            <a:ext cx="2514600" cy="1887537"/>
          </a:xfrm>
          <a:prstGeom prst="rect">
            <a:avLst/>
          </a:prstGeom>
          <a:noFill/>
          <a:ln>
            <a:noFill/>
          </a:ln>
        </p:spPr>
      </p:pic>
      <p:sp>
        <p:nvSpPr>
          <p:cNvPr id="98" name="Google Shape;98;p19"/>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p>
            <a:pPr marL="365125" marR="0" lvl="0" indent="-139001" algn="l" rtl="0">
              <a:spcBef>
                <a:spcPts val="0"/>
              </a:spcBef>
              <a:spcAft>
                <a:spcPts val="0"/>
              </a:spcAft>
              <a:buClr>
                <a:schemeClr val="accent1"/>
              </a:buClr>
              <a:buSzPts val="1836"/>
              <a:buFont typeface="Noto Sans Symbols"/>
              <a:buNone/>
            </a:pPr>
            <a:endParaRPr sz="2700">
              <a:solidFill>
                <a:schemeClr val="dk1"/>
              </a:solidFill>
              <a:latin typeface="Lucida Sans"/>
              <a:ea typeface="Lucida Sans"/>
              <a:cs typeface="Lucida Sans"/>
              <a:sym typeface="Lucida Sans"/>
            </a:endParaRPr>
          </a:p>
        </p:txBody>
      </p:sp>
      <p:pic>
        <p:nvPicPr>
          <p:cNvPr id="99" name="Google Shape;99;p19" descr="Image result for globalization food"/>
          <p:cNvPicPr preferRelativeResize="0"/>
          <p:nvPr/>
        </p:nvPicPr>
        <p:blipFill rotWithShape="1">
          <a:blip r:embed="rId5">
            <a:alphaModFix/>
          </a:blip>
          <a:srcRect/>
          <a:stretch/>
        </p:blipFill>
        <p:spPr>
          <a:xfrm>
            <a:off x="6286500" y="-36512"/>
            <a:ext cx="2857500" cy="2143125"/>
          </a:xfrm>
          <a:prstGeom prst="rect">
            <a:avLst/>
          </a:prstGeom>
          <a:noFill/>
          <a:ln>
            <a:noFill/>
          </a:ln>
        </p:spPr>
      </p:pic>
      <p:pic>
        <p:nvPicPr>
          <p:cNvPr id="100" name="Google Shape;100;p19" descr="Image result for globalization food"/>
          <p:cNvPicPr preferRelativeResize="0"/>
          <p:nvPr/>
        </p:nvPicPr>
        <p:blipFill rotWithShape="1">
          <a:blip r:embed="rId6">
            <a:alphaModFix/>
          </a:blip>
          <a:srcRect/>
          <a:stretch/>
        </p:blipFill>
        <p:spPr>
          <a:xfrm>
            <a:off x="0" y="1708150"/>
            <a:ext cx="9144000" cy="5137150"/>
          </a:xfrm>
          <a:prstGeom prst="rect">
            <a:avLst/>
          </a:prstGeom>
          <a:noFill/>
          <a:ln>
            <a:noFill/>
          </a:ln>
        </p:spPr>
      </p:pic>
      <p:pic>
        <p:nvPicPr>
          <p:cNvPr id="101" name="Google Shape;101;p19" descr="Image result for takis"/>
          <p:cNvPicPr preferRelativeResize="0"/>
          <p:nvPr/>
        </p:nvPicPr>
        <p:blipFill rotWithShape="1">
          <a:blip r:embed="rId7">
            <a:alphaModFix/>
          </a:blip>
          <a:srcRect/>
          <a:stretch/>
        </p:blipFill>
        <p:spPr>
          <a:xfrm>
            <a:off x="5145587" y="371487"/>
            <a:ext cx="1327150" cy="132715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body" idx="1"/>
          </p:nvPr>
        </p:nvSpPr>
        <p:spPr>
          <a:xfrm>
            <a:off x="26950" y="1244750"/>
            <a:ext cx="9064800" cy="2667000"/>
          </a:xfrm>
          <a:prstGeom prst="rect">
            <a:avLst/>
          </a:prstGeom>
          <a:noFill/>
          <a:ln>
            <a:noFill/>
          </a:ln>
        </p:spPr>
        <p:txBody>
          <a:bodyPr spcFirstLastPara="1" wrap="square" lIns="91425" tIns="45700" rIns="91425" bIns="45700" anchor="t" anchorCtr="0">
            <a:noAutofit/>
          </a:bodyPr>
          <a:lstStyle/>
          <a:p>
            <a:pPr marL="365125" marR="0" lvl="0" indent="-255587" algn="l" rtl="0">
              <a:lnSpc>
                <a:spcPct val="115000"/>
              </a:lnSpc>
              <a:spcBef>
                <a:spcPts val="0"/>
              </a:spcBef>
              <a:spcAft>
                <a:spcPts val="0"/>
              </a:spcAft>
              <a:buClr>
                <a:schemeClr val="accent1"/>
              </a:buClr>
              <a:buSzPts val="1836"/>
              <a:buFont typeface="Noto Sans Symbols"/>
              <a:buChar char="🞂"/>
            </a:pPr>
            <a:r>
              <a:rPr lang="en-US" sz="2700" b="1" i="0" u="none">
                <a:solidFill>
                  <a:schemeClr val="dk1"/>
                </a:solidFill>
                <a:latin typeface="Lucida Sans"/>
                <a:ea typeface="Lucida Sans"/>
                <a:cs typeface="Lucida Sans"/>
                <a:sym typeface="Lucida Sans"/>
              </a:rPr>
              <a:t>Globalization</a:t>
            </a:r>
            <a:r>
              <a:rPr lang="en-US" sz="2700" b="0" i="0" u="none">
                <a:solidFill>
                  <a:schemeClr val="dk1"/>
                </a:solidFill>
                <a:latin typeface="Lucida Sans"/>
                <a:ea typeface="Lucida Sans"/>
                <a:cs typeface="Lucida Sans"/>
                <a:sym typeface="Lucida Sans"/>
              </a:rPr>
              <a:t> </a:t>
            </a:r>
            <a:r>
              <a:rPr lang="en-US" sz="2700">
                <a:solidFill>
                  <a:schemeClr val="dk1"/>
                </a:solidFill>
                <a:latin typeface="Lucida Sans"/>
                <a:ea typeface="Lucida Sans"/>
                <a:cs typeface="Lucida Sans"/>
                <a:sym typeface="Lucida Sans"/>
              </a:rPr>
              <a:t>= </a:t>
            </a:r>
            <a:r>
              <a:rPr lang="en-US" sz="2700" b="0" i="0" u="none">
                <a:solidFill>
                  <a:schemeClr val="dk1"/>
                </a:solidFill>
                <a:latin typeface="Lucida Sans"/>
                <a:ea typeface="Lucida Sans"/>
                <a:cs typeface="Lucida Sans"/>
                <a:sym typeface="Lucida Sans"/>
              </a:rPr>
              <a:t> the global integration of international trade, investment, information technology and cultures. </a:t>
            </a:r>
            <a:endParaRPr sz="2700">
              <a:solidFill>
                <a:schemeClr val="dk1"/>
              </a:solidFill>
              <a:latin typeface="Lucida Sans"/>
              <a:ea typeface="Lucida Sans"/>
              <a:cs typeface="Lucida Sans"/>
              <a:sym typeface="Lucida Sans"/>
            </a:endParaRPr>
          </a:p>
          <a:p>
            <a:pPr marL="365125" marR="0" lvl="0" indent="-255587" algn="l" rtl="0">
              <a:lnSpc>
                <a:spcPct val="115000"/>
              </a:lnSpc>
              <a:spcBef>
                <a:spcPts val="400"/>
              </a:spcBef>
              <a:spcAft>
                <a:spcPts val="0"/>
              </a:spcAft>
              <a:buClr>
                <a:schemeClr val="accent1"/>
              </a:buClr>
              <a:buSzPts val="1836"/>
              <a:buFont typeface="Noto Sans Symbols"/>
              <a:buChar char="🞂"/>
            </a:pPr>
            <a:r>
              <a:rPr lang="en-US" sz="2700" b="0" i="0" u="none">
                <a:solidFill>
                  <a:schemeClr val="dk1"/>
                </a:solidFill>
                <a:latin typeface="Lucida Sans"/>
                <a:ea typeface="Lucida Sans"/>
                <a:cs typeface="Lucida Sans"/>
                <a:sym typeface="Lucida Sans"/>
              </a:rPr>
              <a:t>Places around the world become interconnected</a:t>
            </a:r>
            <a:endParaRPr sz="2700" b="0" i="0" u="none">
              <a:solidFill>
                <a:schemeClr val="dk1"/>
              </a:solidFill>
              <a:latin typeface="Lucida Sans"/>
              <a:ea typeface="Lucida Sans"/>
              <a:cs typeface="Lucida Sans"/>
              <a:sym typeface="Lucida Sans"/>
            </a:endParaRPr>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none">
                <a:solidFill>
                  <a:schemeClr val="dk1"/>
                </a:solidFill>
                <a:latin typeface="Lucida Sans"/>
                <a:ea typeface="Lucida Sans"/>
                <a:cs typeface="Lucida Sans"/>
                <a:sym typeface="Lucida Sans"/>
              </a:rPr>
              <a:t>International connections become more common</a:t>
            </a:r>
            <a:endParaRPr sz="2700" b="0" i="0" u="none">
              <a:solidFill>
                <a:schemeClr val="dk1"/>
              </a:solidFill>
              <a:latin typeface="Lucida Sans"/>
              <a:ea typeface="Lucida Sans"/>
              <a:cs typeface="Lucida Sans"/>
              <a:sym typeface="Lucida Sans"/>
            </a:endParaRPr>
          </a:p>
        </p:txBody>
      </p:sp>
      <p:sp>
        <p:nvSpPr>
          <p:cNvPr id="107" name="Google Shape;107;p20"/>
          <p:cNvSpPr txBox="1">
            <a:spLocks noGrp="1"/>
          </p:cNvSpPr>
          <p:nvPr>
            <p:ph type="title" idx="4294967295"/>
          </p:nvPr>
        </p:nvSpPr>
        <p:spPr>
          <a:xfrm>
            <a:off x="-25400" y="0"/>
            <a:ext cx="91695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100"/>
              <a:buFont typeface="Lucida Sans"/>
              <a:buNone/>
            </a:pPr>
            <a:r>
              <a:rPr lang="en-US" sz="4100" b="1" i="0" u="none" strike="noStrike" cap="none">
                <a:solidFill>
                  <a:schemeClr val="dk2"/>
                </a:solidFill>
                <a:latin typeface="Lucida Sans"/>
                <a:ea typeface="Lucida Sans"/>
                <a:cs typeface="Lucida Sans"/>
                <a:sym typeface="Lucida Sans"/>
              </a:rPr>
              <a:t>What IS globalization?</a:t>
            </a:r>
            <a:endParaRPr sz="4100" b="1" i="0" u="none" strike="noStrike" cap="none">
              <a:solidFill>
                <a:schemeClr val="dk2"/>
              </a:solidFill>
              <a:latin typeface="Lucida Sans"/>
              <a:ea typeface="Lucida Sans"/>
              <a:cs typeface="Lucida Sans"/>
              <a:sym typeface="Lucida Sans"/>
            </a:endParaRPr>
          </a:p>
        </p:txBody>
      </p:sp>
      <p:pic>
        <p:nvPicPr>
          <p:cNvPr id="108" name="Google Shape;108;p20" descr="Image result"/>
          <p:cNvPicPr preferRelativeResize="0"/>
          <p:nvPr/>
        </p:nvPicPr>
        <p:blipFill rotWithShape="1">
          <a:blip r:embed="rId3">
            <a:alphaModFix/>
          </a:blip>
          <a:srcRect/>
          <a:stretch/>
        </p:blipFill>
        <p:spPr>
          <a:xfrm>
            <a:off x="6378575" y="4292600"/>
            <a:ext cx="2765425" cy="2565400"/>
          </a:xfrm>
          <a:prstGeom prst="rect">
            <a:avLst/>
          </a:prstGeom>
          <a:noFill/>
          <a:ln>
            <a:noFill/>
          </a:ln>
        </p:spPr>
      </p:pic>
      <p:pic>
        <p:nvPicPr>
          <p:cNvPr id="109" name="Google Shape;109;p20" descr="Image result for shipping industry"/>
          <p:cNvPicPr preferRelativeResize="0"/>
          <p:nvPr/>
        </p:nvPicPr>
        <p:blipFill rotWithShape="1">
          <a:blip r:embed="rId4">
            <a:alphaModFix/>
          </a:blip>
          <a:srcRect/>
          <a:stretch/>
        </p:blipFill>
        <p:spPr>
          <a:xfrm>
            <a:off x="-25400" y="4292612"/>
            <a:ext cx="6403976" cy="25654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idx="4294967295"/>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Lucida Sans"/>
              <a:buNone/>
            </a:pPr>
            <a:r>
              <a:rPr lang="en-US" sz="4100" b="1" i="0" u="none" strike="noStrike" cap="none">
                <a:solidFill>
                  <a:schemeClr val="dk2"/>
                </a:solidFill>
                <a:latin typeface="Lucida Sans"/>
                <a:ea typeface="Lucida Sans"/>
                <a:cs typeface="Lucida Sans"/>
                <a:sym typeface="Lucida Sans"/>
              </a:rPr>
              <a:t>Clip: What is G</a:t>
            </a:r>
            <a:r>
              <a:rPr lang="en-US" sz="4100" b="1">
                <a:solidFill>
                  <a:schemeClr val="dk2"/>
                </a:solidFill>
                <a:latin typeface="Lucida Sans"/>
                <a:ea typeface="Lucida Sans"/>
                <a:cs typeface="Lucida Sans"/>
                <a:sym typeface="Lucida Sans"/>
              </a:rPr>
              <a:t>lobalization?</a:t>
            </a:r>
            <a:endParaRPr sz="4100" b="1" i="0" u="none" strike="noStrike" cap="none">
              <a:solidFill>
                <a:schemeClr val="dk2"/>
              </a:solidFill>
              <a:latin typeface="Lucida Sans"/>
              <a:ea typeface="Lucida Sans"/>
              <a:cs typeface="Lucida Sans"/>
              <a:sym typeface="Lucida Sans"/>
            </a:endParaRPr>
          </a:p>
        </p:txBody>
      </p:sp>
      <p:pic>
        <p:nvPicPr>
          <p:cNvPr id="115" name="Google Shape;115;p21" title="What is globalization">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idx="4294967295"/>
          </p:nvPr>
        </p:nvSpPr>
        <p:spPr>
          <a:xfrm>
            <a:off x="6294120" y="980933"/>
            <a:ext cx="2590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5500"/>
              <a:buFont typeface="Kaushan Script"/>
              <a:buNone/>
            </a:pPr>
            <a:r>
              <a:rPr lang="en-US" sz="5500" b="1" i="0" u="none" strike="noStrike" cap="none">
                <a:solidFill>
                  <a:schemeClr val="dk2"/>
                </a:solidFill>
                <a:latin typeface="Kaushan Script"/>
                <a:ea typeface="Kaushan Script"/>
                <a:cs typeface="Kaushan Script"/>
                <a:sym typeface="Kaushan Script"/>
              </a:rPr>
              <a:t>From</a:t>
            </a:r>
            <a:br>
              <a:rPr lang="en-US" sz="5500" b="1" i="0" u="none" strike="noStrike" cap="none">
                <a:solidFill>
                  <a:schemeClr val="dk2"/>
                </a:solidFill>
                <a:latin typeface="Kaushan Script"/>
                <a:ea typeface="Kaushan Script"/>
                <a:cs typeface="Kaushan Script"/>
                <a:sym typeface="Kaushan Script"/>
              </a:rPr>
            </a:br>
            <a:r>
              <a:rPr lang="en-US" sz="5500" b="1" i="0" u="none" strike="noStrike" cap="none">
                <a:solidFill>
                  <a:schemeClr val="dk2"/>
                </a:solidFill>
                <a:latin typeface="Kaushan Script"/>
                <a:ea typeface="Kaushan Script"/>
                <a:cs typeface="Kaushan Script"/>
                <a:sym typeface="Kaushan Script"/>
              </a:rPr>
              <a:t/>
            </a:r>
            <a:br>
              <a:rPr lang="en-US" sz="5500" b="1" i="0" u="none" strike="noStrike" cap="none">
                <a:solidFill>
                  <a:schemeClr val="dk2"/>
                </a:solidFill>
                <a:latin typeface="Kaushan Script"/>
                <a:ea typeface="Kaushan Script"/>
                <a:cs typeface="Kaushan Script"/>
                <a:sym typeface="Kaushan Script"/>
              </a:rPr>
            </a:br>
            <a:r>
              <a:rPr lang="en-US" sz="5500" b="1" i="0" u="none" strike="noStrike" cap="none">
                <a:solidFill>
                  <a:schemeClr val="dk2"/>
                </a:solidFill>
                <a:latin typeface="Kaushan Script"/>
                <a:ea typeface="Kaushan Script"/>
                <a:cs typeface="Kaushan Script"/>
                <a:sym typeface="Kaushan Script"/>
              </a:rPr>
              <a:t>To</a:t>
            </a:r>
            <a:endParaRPr sz="5500" b="1" i="0" u="none" strike="noStrike" cap="none">
              <a:solidFill>
                <a:schemeClr val="dk2"/>
              </a:solidFill>
              <a:latin typeface="Kaushan Script"/>
              <a:ea typeface="Kaushan Script"/>
              <a:cs typeface="Kaushan Script"/>
              <a:sym typeface="Kaushan Script"/>
            </a:endParaRPr>
          </a:p>
        </p:txBody>
      </p:sp>
      <p:pic>
        <p:nvPicPr>
          <p:cNvPr id="121" name="Google Shape;121;p22" descr="Image result for route of product to consumer map globalization"/>
          <p:cNvPicPr preferRelativeResize="0"/>
          <p:nvPr/>
        </p:nvPicPr>
        <p:blipFill rotWithShape="1">
          <a:blip r:embed="rId3">
            <a:alphaModFix/>
          </a:blip>
          <a:srcRect/>
          <a:stretch/>
        </p:blipFill>
        <p:spPr>
          <a:xfrm>
            <a:off x="228600" y="382587"/>
            <a:ext cx="5164137" cy="3362325"/>
          </a:xfrm>
          <a:prstGeom prst="rect">
            <a:avLst/>
          </a:prstGeom>
          <a:noFill/>
          <a:ln>
            <a:noFill/>
          </a:ln>
        </p:spPr>
      </p:pic>
      <p:pic>
        <p:nvPicPr>
          <p:cNvPr id="122" name="Google Shape;122;p22" descr="Image result for shipping industry routes"/>
          <p:cNvPicPr preferRelativeResize="0"/>
          <p:nvPr/>
        </p:nvPicPr>
        <p:blipFill rotWithShape="1">
          <a:blip r:embed="rId4">
            <a:alphaModFix/>
          </a:blip>
          <a:srcRect/>
          <a:stretch/>
        </p:blipFill>
        <p:spPr>
          <a:xfrm>
            <a:off x="2479675" y="3244850"/>
            <a:ext cx="6524625" cy="3262312"/>
          </a:xfrm>
          <a:prstGeom prst="rect">
            <a:avLst/>
          </a:prstGeom>
          <a:noFill/>
          <a:ln>
            <a:noFill/>
          </a:ln>
        </p:spPr>
      </p:pic>
      <p:sp>
        <p:nvSpPr>
          <p:cNvPr id="123" name="Google Shape;123;p22"/>
          <p:cNvSpPr/>
          <p:nvPr/>
        </p:nvSpPr>
        <p:spPr>
          <a:xfrm rot="10800000">
            <a:off x="5278437" y="682625"/>
            <a:ext cx="900112" cy="596900"/>
          </a:xfrm>
          <a:prstGeom prst="rightArrow">
            <a:avLst>
              <a:gd name="adj1" fmla="val 14433"/>
              <a:gd name="adj2" fmla="val 50000"/>
            </a:avLst>
          </a:prstGeom>
          <a:solidFill>
            <a:srgbClr val="EB641B"/>
          </a:solidFill>
          <a:ln w="55000" cap="flat" cmpd="thickThin">
            <a:solidFill>
              <a:srgbClr val="AD47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4" name="Google Shape;124;p22"/>
          <p:cNvSpPr/>
          <p:nvPr/>
        </p:nvSpPr>
        <p:spPr>
          <a:xfrm rot="5400000">
            <a:off x="6290468" y="2923381"/>
            <a:ext cx="901700" cy="598487"/>
          </a:xfrm>
          <a:prstGeom prst="rightArrow">
            <a:avLst>
              <a:gd name="adj1" fmla="val 14433"/>
              <a:gd name="adj2" fmla="val 50000"/>
            </a:avLst>
          </a:prstGeom>
          <a:solidFill>
            <a:srgbClr val="EB641B"/>
          </a:solidFill>
          <a:ln w="55000" cap="flat" cmpd="thickThin">
            <a:solidFill>
              <a:srgbClr val="AD47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529</Words>
  <Application>Microsoft Office PowerPoint</Application>
  <PresentationFormat>On-screen Show (4:3)</PresentationFormat>
  <Paragraphs>95</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Lucida Sans</vt:lpstr>
      <vt:lpstr>Arial</vt:lpstr>
      <vt:lpstr>Kaushan Script</vt:lpstr>
      <vt:lpstr>Noto Sans Symbols</vt:lpstr>
      <vt:lpstr>Verdana</vt:lpstr>
      <vt:lpstr>Simple Light</vt:lpstr>
      <vt:lpstr>What do you think this is showing?</vt:lpstr>
      <vt:lpstr>PowerPoint Presentation</vt:lpstr>
      <vt:lpstr>Calories</vt:lpstr>
      <vt:lpstr>PowerPoint Presentation</vt:lpstr>
      <vt:lpstr>PowerPoint Presentation</vt:lpstr>
      <vt:lpstr>PowerPoint Presentation</vt:lpstr>
      <vt:lpstr>What IS globalization?</vt:lpstr>
      <vt:lpstr>Clip: What is Globalization?</vt:lpstr>
      <vt:lpstr>From  To</vt:lpstr>
      <vt:lpstr>PowerPoint Presentation</vt:lpstr>
      <vt:lpstr>Technology &amp; Innovation  allow for Globalization </vt:lpstr>
      <vt:lpstr>Major Trading Agreements &amp; Groups</vt:lpstr>
      <vt:lpstr>2011 US exports</vt:lpstr>
      <vt:lpstr>PowerPoint Presentation</vt:lpstr>
      <vt:lpstr>PowerPoint Presentation</vt:lpstr>
      <vt:lpstr>Trade Agreements</vt:lpstr>
      <vt:lpstr>Multinational Corporations* </vt:lpstr>
      <vt:lpstr>Outsourcing</vt:lpstr>
      <vt:lpstr>PowerPoint Presentation</vt:lpstr>
      <vt:lpstr>Average US Internet Speed, 2007-2017 (mps)</vt:lpstr>
      <vt:lpstr>On Dec. 31, 2017  an estimated 47% of the world used the internet</vt:lpstr>
      <vt:lpstr>Solar-powered station can charge 80 phones at once (Rwanda)</vt:lpstr>
      <vt:lpstr>Technology is Changing the World.</vt:lpstr>
      <vt:lpstr>PowerPoint Presentation</vt:lpstr>
      <vt:lpstr>Create a T-Chart on Page 19</vt:lpstr>
      <vt:lpstr>Globalization Explained</vt:lpstr>
      <vt:lpstr>Additional aspects of globalization</vt:lpstr>
      <vt:lpstr>Persuasive Paragraph: Globalization</vt:lpstr>
      <vt:lpstr>Globalization &amp; Extreme Poverty</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think this is showing?</dc:title>
  <dc:creator>Tyler_Hobbs</dc:creator>
  <cp:lastModifiedBy>e135253</cp:lastModifiedBy>
  <cp:revision>1</cp:revision>
  <dcterms:modified xsi:type="dcterms:W3CDTF">2019-05-13T19:21:55Z</dcterms:modified>
</cp:coreProperties>
</file>