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7"/>
  </p:notesMasterIdLst>
  <p:sldIdLst>
    <p:sldId id="276" r:id="rId2"/>
    <p:sldId id="277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49B2-15CF-1D4A-BCE1-BCD408962B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F7634-EFDC-E341-A485-A9FA9722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253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Ask what type of writing they would have been using</a:t>
            </a:r>
          </a:p>
          <a:p>
            <a:r>
              <a:rPr lang="en-US" altLang="en-US" smtClean="0"/>
              <a:t>Have them write 1 example of different punishments faced by people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3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30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568" bIns="4656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25000"/>
            </a:pPr>
            <a:r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5603" name="Shape 308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5604" name="Shape 3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6568" bIns="46568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104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Map and Egyptian illustration of Hebrews entering Egypt from http://schooltoolbox1.weebly.com/hebrews.html</a:t>
            </a:r>
          </a:p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6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85419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9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6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9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70549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6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2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53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4264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69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7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Grp="1"/>
          </p:cNvSpPr>
          <p:nvPr>
            <p:ph type="title"/>
          </p:nvPr>
        </p:nvSpPr>
        <p:spPr>
          <a:xfrm>
            <a:off x="1801813" y="685801"/>
            <a:ext cx="8534400" cy="758825"/>
          </a:xfrm>
        </p:spPr>
        <p:txBody>
          <a:bodyPr/>
          <a:lstStyle/>
          <a:p>
            <a:pPr>
              <a:defRPr/>
            </a:pPr>
            <a:endParaRPr lang="en-US" altLang="en-US" sz="4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Text Placeholder 2"/>
          <p:cNvSpPr txBox="1">
            <a:spLocks noGrp="1"/>
          </p:cNvSpPr>
          <p:nvPr>
            <p:ph type="body" idx="1"/>
          </p:nvPr>
        </p:nvSpPr>
        <p:spPr>
          <a:xfrm>
            <a:off x="1831975" y="5191125"/>
            <a:ext cx="8504238" cy="4572000"/>
          </a:xfrm>
        </p:spPr>
        <p:txBody>
          <a:bodyPr/>
          <a:lstStyle/>
          <a:p>
            <a:pPr marL="273050" indent="-184150">
              <a:spcBef>
                <a:spcPts val="538"/>
              </a:spcBef>
              <a:buFontTx/>
              <a:buChar char="•"/>
            </a:pPr>
            <a:r>
              <a:rPr lang="en-US" altLang="en-US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LG 3: Identify the impact of Hammurabi’s Code of Laws and the Ten Commandments. (TEKS/SEs 20B)</a:t>
            </a:r>
          </a:p>
        </p:txBody>
      </p:sp>
      <p:pic>
        <p:nvPicPr>
          <p:cNvPr id="17412" name="Picture 7" descr="Image result for hammurabi's code eye for an 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36851"/>
            <a:ext cx="86868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Image result for hammurabi's code eye for an 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-50800"/>
            <a:ext cx="53165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 noGrp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/>
          <a:lstStyle/>
          <a:p>
            <a:r>
              <a:rPr lang="en-US" altLang="en-US" sz="4000" b="1" dirty="0"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Hammurabi’s Code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 Placeholder 1"/>
          <p:cNvSpPr txBox="1">
            <a:spLocks noGrp="1"/>
          </p:cNvSpPr>
          <p:nvPr>
            <p:ph type="body" idx="1"/>
          </p:nvPr>
        </p:nvSpPr>
        <p:spPr>
          <a:xfrm>
            <a:off x="794256" y="1006404"/>
            <a:ext cx="9409618" cy="6028531"/>
          </a:xfrm>
        </p:spPr>
        <p:txBody>
          <a:bodyPr>
            <a:noAutofit/>
          </a:bodyPr>
          <a:lstStyle/>
          <a:p>
            <a:pPr marL="273050" indent="-184150">
              <a:spcBef>
                <a:spcPts val="538"/>
              </a:spcBef>
              <a:buFontTx/>
              <a:buChar char="•"/>
            </a:pPr>
            <a:r>
              <a:rPr lang="en-US" altLang="en-US" sz="2600" u="sng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Hammurabi = leader of Babylon at its peak</a:t>
            </a:r>
          </a:p>
          <a:p>
            <a:pPr marL="273050" indent="-184150">
              <a:spcBef>
                <a:spcPts val="538"/>
              </a:spcBef>
              <a:buFontTx/>
              <a:buChar char="•"/>
            </a:pPr>
            <a:r>
              <a:rPr lang="en-US" altLang="en-US" sz="2600" u="sng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Created world’s first legal code* in 1754 BCE</a:t>
            </a:r>
          </a:p>
          <a:p>
            <a:pPr marL="273050" indent="-184150">
              <a:spcBef>
                <a:spcPts val="538"/>
              </a:spcBef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All Babylonian citizens had the same laws to follow </a:t>
            </a:r>
          </a:p>
          <a:p>
            <a:pPr marL="547688" lvl="1" indent="-223838"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en-US" altLang="en-US" sz="2600" u="sng" dirty="0" smtClean="0">
                <a:solidFill>
                  <a:srgbClr val="646B86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New idea: government regulated its own people!</a:t>
            </a:r>
          </a:p>
          <a:p>
            <a:pPr marL="273050" indent="-184150">
              <a:spcBef>
                <a:spcPts val="538"/>
              </a:spcBef>
              <a:buFontTx/>
              <a:buChar char="•"/>
            </a:pPr>
            <a:r>
              <a:rPr lang="en-US" altLang="en-US" sz="2600" u="sng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Based on the idea of “an eye for an eye </a:t>
            </a:r>
            <a:r>
              <a:rPr lang="en-US" altLang="en-US" sz="26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&amp; a tooth for a tooth” (retaliation)</a:t>
            </a:r>
          </a:p>
          <a:p>
            <a:pPr marL="273050" indent="-184150">
              <a:spcBef>
                <a:spcPts val="538"/>
              </a:spcBef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Recorded them on tablets &amp; spread across the empire</a:t>
            </a:r>
          </a:p>
          <a:p>
            <a:pPr marL="273050" indent="-184150">
              <a:spcBef>
                <a:spcPts val="538"/>
              </a:spcBef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Different </a:t>
            </a:r>
            <a:r>
              <a:rPr lang="en-US" altLang="en-US" sz="2600" u="sng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people faced different punishments based on social class &amp; ranking</a:t>
            </a:r>
          </a:p>
          <a:p>
            <a:pPr marL="547688" lvl="1" indent="-223838"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rgbClr val="646B86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Examples: fines for wealthier people were higher than for poor</a:t>
            </a:r>
          </a:p>
          <a:p>
            <a:pPr marL="547688" lvl="1" indent="-223838"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rgbClr val="646B86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Women &amp; men had different consequences</a:t>
            </a:r>
          </a:p>
          <a:p>
            <a:pPr marL="273050" indent="-184150">
              <a:spcBef>
                <a:spcPts val="538"/>
              </a:spcBef>
              <a:buFontTx/>
              <a:buChar char="•"/>
            </a:pPr>
            <a:endParaRPr lang="en-US" altLang="en-US" sz="26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  <a:sym typeface="Georgia" panose="02040502050405020303" pitchFamily="18" charset="0"/>
            </a:endParaRPr>
          </a:p>
          <a:p>
            <a:pPr marL="273050" indent="-184150">
              <a:spcBef>
                <a:spcPts val="538"/>
              </a:spcBef>
              <a:buFontTx/>
              <a:buChar char="•"/>
            </a:pPr>
            <a:endParaRPr lang="en-US" altLang="en-US" sz="26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21508" name="Picture 2" descr="http://www.mrdowling.com/images/603hammurab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51" y="171449"/>
            <a:ext cx="2284749" cy="621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Image result for hammurab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25" y="143669"/>
            <a:ext cx="17589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Image result for hammurabi ey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1" y="143669"/>
            <a:ext cx="123206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305"/>
          <p:cNvSpPr>
            <a:spLocks noChangeArrowheads="1"/>
          </p:cNvSpPr>
          <p:nvPr/>
        </p:nvSpPr>
        <p:spPr bwMode="auto">
          <a:xfrm>
            <a:off x="9028451" y="-107404"/>
            <a:ext cx="1600200" cy="1600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755754" y="712267"/>
            <a:ext cx="9677400" cy="304800"/>
          </a:xfrm>
        </p:spPr>
        <p:txBody>
          <a:bodyPr vert="horz" lIns="91440" tIns="45700" rIns="91440" bIns="45700" rtlCol="0" anchor="t">
            <a:noAutofit/>
          </a:bodyPr>
          <a:lstStyle/>
          <a:p>
            <a:pPr algn="ctr">
              <a:spcBef>
                <a:spcPts val="0"/>
              </a:spcBef>
              <a:buClr>
                <a:srgbClr val="7B9899"/>
              </a:buClr>
              <a:buSzPct val="25000"/>
              <a:defRPr/>
            </a:pPr>
            <a:r>
              <a:rPr lang="en-US" sz="395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Ancient Hebrews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55754" y="1536700"/>
            <a:ext cx="11006755" cy="5105400"/>
          </a:xfrm>
        </p:spPr>
        <p:txBody>
          <a:bodyPr vert="horz" lIns="91440" tIns="45700" rIns="91440" bIns="45700" rtlCol="0">
            <a:normAutofit/>
          </a:bodyPr>
          <a:lstStyle/>
          <a:p>
            <a:pPr marL="273050" indent="-273050">
              <a:spcBef>
                <a:spcPts val="475"/>
              </a:spcBef>
              <a:buSzPct val="83000"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Lived in present-day Israel, Lebanon &amp; Jordan (Mesopotamia)</a:t>
            </a:r>
          </a:p>
          <a:p>
            <a:pPr marL="273050" indent="-273050">
              <a:spcBef>
                <a:spcPts val="475"/>
              </a:spcBef>
              <a:buSzPct val="83000"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According to tradition, Abraham, the forefather of the Hebrews, grew up in Ur, Mesopotamia and later moved to Israel</a:t>
            </a:r>
          </a:p>
          <a:p>
            <a:pPr marL="273050" indent="-273050">
              <a:spcBef>
                <a:spcPts val="475"/>
              </a:spcBef>
              <a:buSzPct val="83000"/>
              <a:buFontTx/>
              <a:buChar char="•"/>
            </a:pPr>
            <a:r>
              <a:rPr lang="en-US" altLang="en-US" sz="2400" u="sng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Hebrews (Jews) were </a:t>
            </a:r>
            <a:r>
              <a:rPr lang="en-US" alt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extremely </a:t>
            </a:r>
            <a:r>
              <a:rPr lang="en-US" altLang="en-US" sz="2400" u="sng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unique: they were monotheistic* </a:t>
            </a:r>
            <a:r>
              <a:rPr lang="en-US" altLang="en-US" sz="2400" i="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Not </a:t>
            </a:r>
            <a:r>
              <a:rPr lang="en-US" altLang="en-US" sz="2400" i="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only that, but did not believe god had human or animal characteristics- unusual at this time</a:t>
            </a:r>
          </a:p>
          <a:p>
            <a:pPr marL="273050" lvl="1" indent="-273050">
              <a:spcBef>
                <a:spcPts val="475"/>
              </a:spcBef>
              <a:buSzPct val="83000"/>
              <a:buFontTx/>
              <a:buChar char="•"/>
            </a:pPr>
            <a:r>
              <a:rPr lang="en-US" altLang="en-US" sz="2400" i="0" u="sng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Early </a:t>
            </a:r>
            <a:r>
              <a:rPr lang="en-US" altLang="en-US" sz="2400" i="0" u="sng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history of Hebrews &amp; Judaism recorded in the Torah &amp; Old Testament of the Bible</a:t>
            </a:r>
          </a:p>
          <a:p>
            <a:pPr marL="273050" indent="-273050">
              <a:spcBef>
                <a:spcPts val="475"/>
              </a:spcBef>
              <a:buSzPct val="83000"/>
              <a:buFontTx/>
              <a:buChar char="•"/>
            </a:pPr>
            <a:endParaRPr lang="en-US" altLang="en-US" sz="24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  <a:sym typeface="Georgia" panose="02040502050405020303" pitchFamily="18" charset="0"/>
            </a:endParaRPr>
          </a:p>
          <a:p>
            <a:pPr marL="273050" lvl="1" indent="0">
              <a:spcBef>
                <a:spcPts val="475"/>
              </a:spcBef>
              <a:buSzPct val="83000"/>
              <a:buNone/>
            </a:pPr>
            <a:endParaRPr lang="en-US" altLang="en-US" sz="2400" i="0" dirty="0">
              <a:solidFill>
                <a:srgbClr val="646B86"/>
              </a:solidFill>
              <a:latin typeface="Georgia" panose="02040502050405020303" pitchFamily="18" charset="0"/>
              <a:cs typeface="Arial" panose="020B0604020202020204" pitchFamily="34" charset="0"/>
              <a:sym typeface="Georgia" panose="02040502050405020303" pitchFamily="18" charset="0"/>
            </a:endParaRPr>
          </a:p>
          <a:p>
            <a:pPr marL="546100" lvl="1" indent="-273050">
              <a:spcBef>
                <a:spcPts val="475"/>
              </a:spcBef>
              <a:buSzPct val="83000"/>
              <a:buFontTx/>
              <a:buChar char="•"/>
            </a:pPr>
            <a:endParaRPr lang="en-US" altLang="en-US" sz="2400" i="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24581" name="Shape 303"/>
          <p:cNvSpPr>
            <a:spLocks noChangeArrowheads="1"/>
          </p:cNvSpPr>
          <p:nvPr/>
        </p:nvSpPr>
        <p:spPr bwMode="auto">
          <a:xfrm>
            <a:off x="1828800" y="235380"/>
            <a:ext cx="1447800" cy="97102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Shape 304"/>
          <p:cNvSpPr>
            <a:spLocks noChangeArrowheads="1"/>
          </p:cNvSpPr>
          <p:nvPr/>
        </p:nvSpPr>
        <p:spPr bwMode="auto">
          <a:xfrm>
            <a:off x="7848600" y="235379"/>
            <a:ext cx="984354" cy="91463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11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75" y="1134138"/>
            <a:ext cx="220602" cy="2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0640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 noGrp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/>
          <a:lstStyle/>
          <a:p>
            <a:r>
              <a:rPr lang="en-US" altLang="en-US" sz="400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Ancient Hebrews, continued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 Placeholder 2"/>
          <p:cNvSpPr txBox="1">
            <a:spLocks noGrp="1"/>
          </p:cNvSpPr>
          <p:nvPr>
            <p:ph type="body" idx="1"/>
          </p:nvPr>
        </p:nvSpPr>
        <p:spPr>
          <a:xfrm>
            <a:off x="671492" y="987426"/>
            <a:ext cx="10883200" cy="5199438"/>
          </a:xfrm>
        </p:spPr>
        <p:txBody>
          <a:bodyPr>
            <a:normAutofit/>
          </a:bodyPr>
          <a:lstStyle/>
          <a:p>
            <a:pPr marL="547688" lvl="1" indent="-303213">
              <a:spcBef>
                <a:spcPts val="4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i="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According to the books, the ancient Hebrews migrated to Egypt to escape food shortages caused by drought in Israel</a:t>
            </a:r>
          </a:p>
          <a:p>
            <a:pPr marL="547688" lvl="1" indent="-303213">
              <a:spcBef>
                <a:spcPts val="4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i="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Enslaved until Moses led them out of slavery</a:t>
            </a:r>
          </a:p>
          <a:p>
            <a:pPr marL="547688" lvl="1" indent="-303213">
              <a:spcBef>
                <a:spcPts val="4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i="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Moses also presented the Hebrews with the </a:t>
            </a:r>
            <a:r>
              <a:rPr lang="en-US" altLang="en-US" sz="2600" i="0" u="sng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Ten Commandments: a moral code for how people should behave</a:t>
            </a:r>
          </a:p>
          <a:p>
            <a:pPr marL="820738" lvl="2" indent="-303213">
              <a:spcBef>
                <a:spcPts val="475"/>
              </a:spcBef>
              <a:buClr>
                <a:schemeClr val="accent1"/>
              </a:buClr>
              <a:buFontTx/>
              <a:buChar char="•"/>
            </a:pPr>
            <a:r>
              <a:rPr lang="en-US" altLang="en-US" sz="2600" u="sng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Not a legal code*</a:t>
            </a:r>
          </a:p>
          <a:p>
            <a:pPr marL="273050" indent="-184150">
              <a:spcBef>
                <a:spcPts val="538"/>
              </a:spcBef>
              <a:buFontTx/>
              <a:buChar char="•"/>
            </a:pPr>
            <a:endParaRPr lang="en-US" altLang="en-US" sz="26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  <a:sym typeface="Georgia" panose="02040502050405020303" pitchFamily="18" charset="0"/>
            </a:endParaRPr>
          </a:p>
          <a:p>
            <a:pPr marL="547688" lvl="1" indent="-303213">
              <a:spcBef>
                <a:spcPts val="475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sz="2600" i="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26628" name="Picture 5" descr="Image result for early hebr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044" y="-77082"/>
            <a:ext cx="1499296" cy="106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06" y="5240217"/>
            <a:ext cx="4434755" cy="138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10 moses command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79" y="4469170"/>
            <a:ext cx="3891195" cy="194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 noGrp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/>
          <a:lstStyle/>
          <a:p>
            <a:pPr algn="ctr"/>
            <a:r>
              <a:rPr lang="en-US" altLang="en-US" sz="4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Influence of Judaism</a:t>
            </a:r>
            <a:endParaRPr lang="en-US" alt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Text Placeholder 2"/>
          <p:cNvSpPr txBox="1">
            <a:spLocks noGrp="1"/>
          </p:cNvSpPr>
          <p:nvPr>
            <p:ph type="body" idx="1"/>
          </p:nvPr>
        </p:nvSpPr>
        <p:spPr>
          <a:xfrm>
            <a:off x="719426" y="608013"/>
            <a:ext cx="11874355" cy="4572000"/>
          </a:xfrm>
        </p:spPr>
        <p:txBody>
          <a:bodyPr>
            <a:normAutofit/>
          </a:bodyPr>
          <a:lstStyle/>
          <a:p>
            <a:pPr marL="88900" indent="0">
              <a:spcBef>
                <a:spcPts val="538"/>
              </a:spcBef>
              <a:buNone/>
              <a:defRPr/>
            </a:pPr>
            <a:endParaRPr lang="en-US" altLang="en-US" sz="280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  <a:sym typeface="Georgia" panose="02040502050405020303" pitchFamily="18" charset="0"/>
            </a:endParaRPr>
          </a:p>
          <a:p>
            <a:pPr marL="273050" indent="-184150">
              <a:spcBef>
                <a:spcPts val="538"/>
              </a:spcBef>
              <a:buFontTx/>
              <a:buChar char="•"/>
              <a:defRPr/>
            </a:pPr>
            <a:r>
              <a:rPr lang="en-US" altLang="en-US" sz="2800" u="sng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Idea of monotheism spread in the region</a:t>
            </a:r>
          </a:p>
          <a:p>
            <a:pPr marL="273050" indent="-184150">
              <a:spcBef>
                <a:spcPts val="538"/>
              </a:spcBef>
              <a:buFontTx/>
              <a:buChar char="•"/>
              <a:defRPr/>
            </a:pPr>
            <a:r>
              <a:rPr lang="en-US" altLang="en-US" sz="2800" u="sng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Provided foundation for both Christianity and Islam</a:t>
            </a:r>
          </a:p>
          <a:p>
            <a:pPr marL="273050" indent="-184150">
              <a:spcBef>
                <a:spcPts val="538"/>
              </a:spcBef>
              <a:buFontTx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Later, the Romans forced Hebrews to far ends of empire</a:t>
            </a:r>
          </a:p>
          <a:p>
            <a:pPr marL="547688" lvl="1" indent="-223838">
              <a:spcBef>
                <a:spcPts val="438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Jewish Diaspora</a:t>
            </a:r>
          </a:p>
          <a:p>
            <a:pPr marL="822008" lvl="2" indent="-223838">
              <a:spcBef>
                <a:spcPts val="438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(diaspora: spread of people around the world)</a:t>
            </a:r>
          </a:p>
        </p:txBody>
      </p:sp>
      <p:pic>
        <p:nvPicPr>
          <p:cNvPr id="30724" name="Picture 5" descr="Image result for abrahamic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20" y="4281487"/>
            <a:ext cx="20383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4508500"/>
            <a:ext cx="23812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9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2025</TotalTime>
  <Words>326</Words>
  <Application>Microsoft Office PowerPoint</Application>
  <PresentationFormat>Widescreen</PresentationFormat>
  <Paragraphs>33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Georgia</vt:lpstr>
      <vt:lpstr>Crop</vt:lpstr>
      <vt:lpstr>PowerPoint Presentation</vt:lpstr>
      <vt:lpstr>Hammurabi’s Code</vt:lpstr>
      <vt:lpstr>Ancient Hebrews</vt:lpstr>
      <vt:lpstr>Ancient Hebrews, continued</vt:lpstr>
      <vt:lpstr>Influence of Judaism</vt:lpstr>
    </vt:vector>
  </TitlesOfParts>
  <Company>Cedars International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 and Mesopotamia</dc:title>
  <dc:creator>Kristen Hendricks</dc:creator>
  <cp:lastModifiedBy>e135253</cp:lastModifiedBy>
  <cp:revision>47</cp:revision>
  <dcterms:created xsi:type="dcterms:W3CDTF">2016-09-06T19:35:06Z</dcterms:created>
  <dcterms:modified xsi:type="dcterms:W3CDTF">2018-08-24T15:18:19Z</dcterms:modified>
</cp:coreProperties>
</file>