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0" r:id="rId4"/>
    <p:sldId id="261" r:id="rId5"/>
    <p:sldId id="291" r:id="rId6"/>
    <p:sldId id="263" r:id="rId7"/>
    <p:sldId id="264" r:id="rId8"/>
    <p:sldId id="281" r:id="rId9"/>
    <p:sldId id="265" r:id="rId10"/>
    <p:sldId id="267" r:id="rId11"/>
    <p:sldId id="272" r:id="rId12"/>
    <p:sldId id="290" r:id="rId13"/>
    <p:sldId id="280" r:id="rId14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6475-9463-4463-93AB-F08B17FA5D5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C036A-15BB-4901-91FC-BB8E6BE4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8442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2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282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58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1043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SzPct val="25000"/>
            </a:pPr>
            <a:r>
              <a:rPr lang="en-US" dirty="0" smtClean="0"/>
              <a:t>Museum today. 24 emperors</a:t>
            </a:r>
            <a:r>
              <a:rPr lang="en-US" baseline="0" dirty="0" smtClean="0"/>
              <a:t> lived there.</a:t>
            </a:r>
            <a:endParaRPr dirty="0"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793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2839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25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https://www.wired.com/2016/04/iphones-500000-mile-journey-pocket/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10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47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1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630679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38100" algn="l" rtl="0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38100" algn="l" rtl="0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27632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93207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5093207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1270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9001124" y="4846319"/>
            <a:ext cx="142875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0" y="0"/>
            <a:ext cx="9000876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9001124" y="0"/>
            <a:ext cx="142875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080418" y="129381"/>
            <a:ext cx="4373563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001124" y="0"/>
            <a:ext cx="142875" cy="1371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9001124" y="1371600"/>
            <a:ext cx="142875" cy="5486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fl-eg-J6Wv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0" y="-173414"/>
            <a:ext cx="89154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240" b="0" i="0" u="none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INTERNATIONAL TRADE: MING CHINA &amp; THE INDIAN OCEAN NETWORK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0" y="1198185"/>
            <a:ext cx="8381999" cy="467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Goal 3: Describe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global trade after the European discovery of the western hemisphere and explain the role Ming China played in global trade.</a:t>
            </a:r>
          </a:p>
        </p:txBody>
      </p:sp>
      <p:pic>
        <p:nvPicPr>
          <p:cNvPr id="104" name="Shape 104" descr="https://upload.wikimedia.org/wikipedia/commons/1/1f/Zheng_H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276680"/>
            <a:ext cx="6476999" cy="4103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49816" y="-533400"/>
            <a:ext cx="8994183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Indian Ocean Trade Network</a:t>
            </a:r>
            <a:endParaRPr lang="en-US" sz="3600" b="0" i="0" u="none" strike="noStrike" cap="none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-1" y="838199"/>
            <a:ext cx="6333893" cy="5791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dirty="0" smtClean="0"/>
              <a:t>Remember, Ottomans (Muslims)</a:t>
            </a:r>
            <a:r>
              <a:rPr lang="en-US" sz="2400" b="0" i="0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strike="noStrike" cap="none" dirty="0">
                <a:solidFill>
                  <a:schemeClr val="dk1"/>
                </a:solidFill>
                <a:sym typeface="Arial"/>
              </a:rPr>
              <a:t>controlled most of </a:t>
            </a:r>
            <a:r>
              <a:rPr lang="en-US" sz="2400" b="0" i="0" strike="noStrike" cap="none" dirty="0" smtClean="0">
                <a:solidFill>
                  <a:schemeClr val="dk1"/>
                </a:solidFill>
                <a:sym typeface="Arial"/>
              </a:rPr>
              <a:t>the land </a:t>
            </a:r>
            <a:r>
              <a:rPr lang="en-US" sz="2400" b="0" i="0" strike="noStrike" cap="none" dirty="0">
                <a:solidFill>
                  <a:schemeClr val="dk1"/>
                </a:solidFill>
                <a:sym typeface="Arial"/>
              </a:rPr>
              <a:t>trade routes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 wanted:</a:t>
            </a:r>
          </a:p>
          <a:p>
            <a:pPr marL="800100" lvl="1" indent="-342900">
              <a:spcBef>
                <a:spcPts val="1080"/>
              </a:spcBef>
              <a:buClr>
                <a:schemeClr val="dk1"/>
              </a:buClr>
            </a:pPr>
            <a:r>
              <a:rPr lang="en-US" sz="2400" b="0" u="sng" dirty="0" smtClean="0"/>
              <a:t>Spices, raw materials, Chinese luxury items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silk, gunpowder, porcelain, etc.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wanted SILVER! 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u="sng" dirty="0" smtClean="0"/>
              <a:t>Imported</a:t>
            </a:r>
            <a:r>
              <a:rPr lang="en-US" sz="2400" b="0" dirty="0" smtClean="0"/>
              <a:t> as much</a:t>
            </a:r>
            <a:r>
              <a:rPr lang="en-US" sz="2400" b="0" u="sng" dirty="0" smtClean="0"/>
              <a:t> silver </a:t>
            </a:r>
            <a:r>
              <a:rPr lang="en-US" sz="2400" b="0" dirty="0" smtClean="0"/>
              <a:t>as possible </a:t>
            </a:r>
            <a:r>
              <a:rPr lang="en-US" sz="2400" b="0" u="sng" dirty="0" smtClean="0"/>
              <a:t>from Spain</a:t>
            </a:r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European countries had their own specific goals…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http://jbapwoh.wikispaces.com/file/view/IndianOceanMaritimeRoutes.gif/63079862/IndianOceanMaritimeRoutes.gif"/>
          <p:cNvPicPr preferRelativeResize="0"/>
          <p:nvPr/>
        </p:nvPicPr>
        <p:blipFill rotWithShape="1">
          <a:blip r:embed="rId3">
            <a:alphaModFix/>
          </a:blip>
          <a:srcRect t="8606" b="13090"/>
          <a:stretch/>
        </p:blipFill>
        <p:spPr>
          <a:xfrm>
            <a:off x="6394499" y="807268"/>
            <a:ext cx="2810107" cy="22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Image result for sp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4" y="5436985"/>
            <a:ext cx="3300040" cy="11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0" y="-685800"/>
            <a:ext cx="86868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sng" strike="noStrike" cap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Mercantilism &amp; Silver</a:t>
            </a:r>
            <a:endParaRPr lang="en-US" sz="3600" b="0" i="0" u="sng" strike="noStrike" cap="none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" y="910540"/>
            <a:ext cx="91440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strike="noStrike" cap="none" dirty="0" smtClean="0">
                <a:solidFill>
                  <a:schemeClr val="dk1"/>
                </a:solidFill>
                <a:sym typeface="Arial"/>
              </a:rPr>
              <a:t>At this time, 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sym typeface="Arial"/>
              </a:rPr>
              <a:t>European countries pursued the policy of mercantilism: </a:t>
            </a:r>
            <a:r>
              <a:rPr lang="en-US" sz="2400" b="0" u="sng" dirty="0"/>
              <a:t>a</a:t>
            </a:r>
            <a:r>
              <a:rPr lang="en-US" sz="2400" b="0" u="sng" dirty="0" smtClean="0"/>
              <a:t> nation’s wealth is measured in its gold &amp; silver</a:t>
            </a:r>
            <a:endParaRPr lang="en-US" sz="2400" i="0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sng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dirty="0" smtClean="0">
                <a:solidFill>
                  <a:schemeClr val="dk1"/>
                </a:solidFill>
                <a:sym typeface="Arial"/>
              </a:rPr>
              <a:t>China, as we know, was focused on importing silver</a:t>
            </a:r>
          </a:p>
          <a:p>
            <a:pPr marL="800100" lvl="1" indent="-342900">
              <a:buClr>
                <a:schemeClr val="dk1"/>
              </a:buClr>
            </a:pPr>
            <a:r>
              <a:rPr lang="en-US" sz="2400" dirty="0"/>
              <a:t>Chinese population was </a:t>
            </a:r>
            <a:r>
              <a:rPr lang="en-US" sz="2400" dirty="0" smtClean="0"/>
              <a:t>even required </a:t>
            </a:r>
            <a:r>
              <a:rPr lang="en-US" sz="2400" dirty="0"/>
              <a:t>to pay their taxes in </a:t>
            </a:r>
            <a:r>
              <a:rPr lang="en-US" sz="2400" dirty="0" smtClean="0"/>
              <a:t>silver!</a:t>
            </a:r>
            <a:endParaRPr lang="en-US" sz="2400" b="0" i="0" u="sng" strike="noStrike" cap="none" dirty="0" smtClean="0">
              <a:solidFill>
                <a:schemeClr val="dk1"/>
              </a:solidFill>
              <a:sym typeface="Arial"/>
            </a:endParaRPr>
          </a:p>
          <a:p>
            <a:pPr marL="800100" lvl="1" indent="-342900">
              <a:buClr>
                <a:schemeClr val="dk1"/>
              </a:buClr>
            </a:pPr>
            <a:r>
              <a:rPr lang="en-US" sz="2400" i="0" u="none" strike="noStrike" cap="none" dirty="0" smtClean="0">
                <a:solidFill>
                  <a:schemeClr val="dk1"/>
                </a:solidFill>
                <a:sym typeface="Arial"/>
              </a:rPr>
              <a:t>To 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Arial"/>
              </a:rPr>
              <a:t>afford silver, the Chinese had to sell their own </a:t>
            </a:r>
            <a:r>
              <a:rPr lang="en-US" sz="2400" i="0" u="none" strike="noStrike" cap="none" dirty="0" smtClean="0">
                <a:solidFill>
                  <a:schemeClr val="dk1"/>
                </a:solidFill>
                <a:sym typeface="Arial"/>
              </a:rPr>
              <a:t>goods</a:t>
            </a:r>
            <a:endParaRPr lang="en-US" sz="240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Silver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“went round the world and made the world go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round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dirty="0" smtClean="0"/>
              <a:t>China maintained a </a:t>
            </a:r>
            <a:r>
              <a:rPr lang="en-US" sz="2400" u="sng" dirty="0" smtClean="0"/>
              <a:t>favorable </a:t>
            </a:r>
            <a:r>
              <a:rPr lang="en-US" sz="2400" u="sng" dirty="0"/>
              <a:t>balance of trade with Europe </a:t>
            </a:r>
            <a:r>
              <a:rPr lang="en-US" sz="2400" u="sng" dirty="0" err="1" smtClean="0"/>
              <a:t>becausae</a:t>
            </a:r>
            <a:r>
              <a:rPr lang="en-US" sz="2400" u="sng" dirty="0" smtClean="0"/>
              <a:t> silk </a:t>
            </a:r>
            <a:r>
              <a:rPr lang="en-US" sz="2400" u="sng" dirty="0"/>
              <a:t>was still in high demand in </a:t>
            </a:r>
            <a:r>
              <a:rPr lang="en-US" sz="2400" u="sng" dirty="0" smtClean="0"/>
              <a:t>Europe </a:t>
            </a:r>
            <a:endParaRPr lang="en-US" sz="2400" u="sng" dirty="0"/>
          </a:p>
        </p:txBody>
      </p:sp>
      <p:pic>
        <p:nvPicPr>
          <p:cNvPr id="218" name="Shape 218" descr="http://www.atlas1031.com/Portals/36861/images/1031-Exchange-Gold-Silver-Trade-Frequency.jpg"/>
          <p:cNvPicPr preferRelativeResize="0"/>
          <p:nvPr/>
        </p:nvPicPr>
        <p:blipFill rotWithShape="1">
          <a:blip r:embed="rId3">
            <a:alphaModFix/>
          </a:blip>
          <a:srcRect l="17455" t="10303" b="5817"/>
          <a:stretch/>
        </p:blipFill>
        <p:spPr>
          <a:xfrm>
            <a:off x="7463083" y="-1"/>
            <a:ext cx="1433782" cy="91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30" y="-471750"/>
            <a:ext cx="5791200" cy="1371599"/>
          </a:xfrm>
        </p:spPr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230" y="899849"/>
            <a:ext cx="862844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good did China want during this time period?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item did the Russians trade?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the Chinese explorer known for traveling the Indian Ocean with huge fleets?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True or False: After the Ming dynasty, China stopped trading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4 items the Europeans wanted from Asian countries.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0438"/>
            <a:ext cx="8307659" cy="1371599"/>
          </a:xfrm>
        </p:spPr>
        <p:txBody>
          <a:bodyPr/>
          <a:lstStyle/>
          <a:p>
            <a:r>
              <a:rPr lang="en-US" b="1" dirty="0" smtClean="0"/>
              <a:t>Exit Ticket: What are two advantages &amp; two disadvantages of international trade?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229" y="2042106"/>
            <a:ext cx="8539234" cy="4525963"/>
          </a:xfrm>
        </p:spPr>
        <p:txBody>
          <a:bodyPr/>
          <a:lstStyle/>
          <a:p>
            <a:r>
              <a:rPr lang="en-US" b="0" dirty="0" smtClean="0"/>
              <a:t>Think of both today and the 1500s-1600s. Here are questions to help you think: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Why do we buy cheap goods from China? Fancy shoes from Italy? Electronics from Japan?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How does that help the US?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How does it hurt the US?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How does it help individuals? Hurt them?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How would this help &amp; hurt people/countries in the 16</a:t>
            </a:r>
            <a:r>
              <a:rPr lang="en-US" b="0" baseline="30000" dirty="0" smtClean="0"/>
              <a:t>th</a:t>
            </a:r>
            <a:r>
              <a:rPr lang="en-US" b="0" dirty="0" smtClean="0"/>
              <a:t> &amp; 17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centuries?</a:t>
            </a:r>
          </a:p>
        </p:txBody>
      </p:sp>
    </p:spTree>
    <p:extLst>
      <p:ext uri="{BB962C8B-B14F-4D97-AF65-F5344CB8AC3E}">
        <p14:creationId xmlns:p14="http://schemas.microsoft.com/office/powerpoint/2010/main" val="27299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-792996"/>
            <a:ext cx="85343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IMPORTANT TERMS TO KNOW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5644" y="559122"/>
            <a:ext cx="5805723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Eunuch </a:t>
            </a:r>
          </a:p>
          <a:p>
            <a:pPr marL="457200" marR="0" lvl="1" indent="-190500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castrated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servants in the Ming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dynasty bureaucracy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Tribute </a:t>
            </a:r>
          </a:p>
          <a:p>
            <a:pPr marL="457200" marR="0" lvl="1" indent="-190500" algn="l" rtl="0"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gifts offered to show respect and admiration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Colonialism </a:t>
            </a:r>
          </a:p>
          <a:p>
            <a:pPr marL="457200" marR="0" lvl="1" indent="-190500" algn="l" rtl="0">
              <a:spcBef>
                <a:spcPts val="108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of one country taking control of another country or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</a:p>
          <a:p>
            <a:pPr lvl="2" indent="-190500">
              <a:spcBef>
                <a:spcPts val="1080"/>
              </a:spcBef>
            </a:pPr>
            <a:r>
              <a:rPr lang="en-US" sz="2200" dirty="0" smtClean="0"/>
              <a:t>Ex: USA = colony of Britain in the 1600-1700s,</a:t>
            </a:r>
            <a:r>
              <a:rPr lang="en-US" sz="2200" dirty="0"/>
              <a:t> </a:t>
            </a:r>
            <a:endParaRPr lang="en-US" sz="2200" dirty="0" smtClean="0"/>
          </a:p>
        </p:txBody>
      </p:sp>
      <p:pic>
        <p:nvPicPr>
          <p:cNvPr id="118" name="Shape 118" descr="Image result for ming dynas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1367" y="4169391"/>
            <a:ext cx="3399692" cy="180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Image result for ming dynas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1367" y="840109"/>
            <a:ext cx="2786394" cy="218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87027" y="-357235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sng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MING DYNASTY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87026" y="1051718"/>
            <a:ext cx="4061255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China: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1368 – 1644</a:t>
            </a:r>
          </a:p>
          <a:p>
            <a:pPr marL="274320" marR="0" lvl="0" indent="-274320" algn="l" rtl="0">
              <a:spcBef>
                <a:spcPts val="114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Peasant revolt and uprising drove out the Mongols</a:t>
            </a:r>
          </a:p>
          <a:p>
            <a:pPr marL="274320" marR="0" lvl="0" indent="-274320" algn="l" rtl="0">
              <a:spcBef>
                <a:spcPts val="114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Ming </a:t>
            </a:r>
            <a:r>
              <a:rPr lang="en-US" sz="2400" b="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Dynasty 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by Hong Wu, </a:t>
            </a:r>
            <a:r>
              <a:rPr lang="en-US" sz="2400" b="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peasant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soldier and Buddhist monk</a:t>
            </a:r>
          </a:p>
          <a:p>
            <a:pPr marL="274320" marR="0" lvl="0" indent="-274320" algn="l" rtl="0">
              <a:spcBef>
                <a:spcPts val="114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Reestablished Chinese rule and </a:t>
            </a:r>
            <a:r>
              <a:rPr lang="en-US" sz="2400" b="0" u="sng" dirty="0" smtClean="0"/>
              <a:t>aimed to prevent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sym typeface="Arial"/>
              </a:rPr>
              <a:t> future foreign rule</a:t>
            </a:r>
          </a:p>
          <a:p>
            <a:pPr marL="274320" marR="0" lvl="0" indent="-274320" algn="l" rtl="0">
              <a:spcBef>
                <a:spcPts val="114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dirty="0" smtClean="0"/>
              <a:t>Major economic growth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 descr="http://www.china-mike.com/wp-content/uploads/2011/01/ming-dynasty-map-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585666"/>
            <a:ext cx="2485916" cy="240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Image result for mong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3117" y="757337"/>
            <a:ext cx="2565400" cy="1679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4965700" y="388088"/>
            <a:ext cx="3600235" cy="2477293"/>
          </a:xfrm>
          <a:prstGeom prst="noSmoking">
            <a:avLst>
              <a:gd name="adj" fmla="val 9279"/>
            </a:avLst>
          </a:prstGeom>
          <a:solidFill>
            <a:schemeClr val="accent5"/>
          </a:solidFill>
          <a:ln w="28575" cap="flat" cmpd="sng">
            <a:solidFill>
              <a:srgbClr val="A0401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Shape 129" descr="Image result for ming dynast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1749" y="3585666"/>
            <a:ext cx="1805201" cy="24000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30" name="Shape 130"/>
          <p:cNvSpPr/>
          <p:nvPr/>
        </p:nvSpPr>
        <p:spPr>
          <a:xfrm>
            <a:off x="6400800" y="3048000"/>
            <a:ext cx="9144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8"/>
          <p:cNvSpPr/>
          <p:nvPr/>
        </p:nvSpPr>
        <p:spPr>
          <a:xfrm>
            <a:off x="6237027" y="4495427"/>
            <a:ext cx="2067208" cy="22083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72696" y="-196161"/>
            <a:ext cx="6978982" cy="13712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dirty="0" smtClean="0"/>
              <a:t>MING GOVERNMENT</a:t>
            </a:r>
            <a:endParaRPr lang="en-US" sz="3600" b="0" i="0" strike="noStrike" cap="none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28600" y="1175121"/>
            <a:ext cx="8478672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Emperor Wu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Buddhist Monk</a:t>
            </a:r>
            <a:r>
              <a:rPr lang="en-US" sz="2400" b="0" dirty="0" smtClean="0"/>
              <a:t>, b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rought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stability to 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lang="en-US" sz="24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lvl="1" indent="-274320">
              <a:spcBef>
                <a:spcPts val="1140"/>
              </a:spcBef>
              <a:buClr>
                <a:schemeClr val="accent1"/>
              </a:buClr>
              <a:buSzPct val="86419"/>
            </a:pPr>
            <a:r>
              <a:rPr lang="en-US" sz="2400" b="0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Rebuilt the </a:t>
            </a:r>
            <a:r>
              <a:rPr lang="en-US" sz="2400" b="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infrastructure (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Bridges, canals, roads, temples, etc.)</a:t>
            </a:r>
            <a:endParaRPr lang="en-US" sz="2400" b="0" dirty="0" smtClean="0"/>
          </a:p>
          <a:p>
            <a:pPr marL="274320" marR="0" lvl="0" indent="-274320" algn="l" rtl="0">
              <a:spcBef>
                <a:spcPts val="114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dirty="0" smtClean="0"/>
              <a:t>Ming Government</a:t>
            </a:r>
          </a:p>
          <a:p>
            <a:pPr marL="731520" lvl="1" indent="-274320">
              <a:spcBef>
                <a:spcPts val="1140"/>
              </a:spcBef>
              <a:buClr>
                <a:schemeClr val="accent1"/>
              </a:buClr>
              <a:buSzPct val="86419"/>
            </a:pPr>
            <a:r>
              <a:rPr lang="en-US" sz="240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Centralized government</a:t>
            </a:r>
          </a:p>
          <a:p>
            <a:pPr marL="1417320" lvl="2" indent="-274320">
              <a:spcBef>
                <a:spcPts val="1140"/>
              </a:spcBef>
              <a:buClr>
                <a:schemeClr val="accent1"/>
              </a:buClr>
              <a:buSzPct val="86419"/>
            </a:pPr>
            <a:r>
              <a:rPr lang="en-US" sz="2200" u="sng" dirty="0" smtClean="0"/>
              <a:t>Emperors lived at the palace at the </a:t>
            </a:r>
          </a:p>
          <a:p>
            <a:pPr lvl="2" indent="0">
              <a:spcBef>
                <a:spcPts val="1140"/>
              </a:spcBef>
              <a:buClr>
                <a:schemeClr val="accent1"/>
              </a:buClr>
              <a:buSzPct val="86419"/>
              <a:buNone/>
            </a:pPr>
            <a:r>
              <a:rPr lang="en-US" sz="2200" u="sng" dirty="0" smtClean="0">
                <a:hlinkClick r:id="rId4"/>
              </a:rPr>
              <a:t>Forbidden City  </a:t>
            </a:r>
            <a:endParaRPr lang="en-US" sz="2200" i="0" u="sng" strike="noStrike" cap="none" dirty="0" smtClean="0">
              <a:solidFill>
                <a:schemeClr val="dk1"/>
              </a:solidFill>
              <a:sym typeface="Arial"/>
            </a:endParaRPr>
          </a:p>
          <a:p>
            <a:pPr marL="731520" lvl="1" indent="-274320">
              <a:spcBef>
                <a:spcPts val="1140"/>
              </a:spcBef>
              <a:buClr>
                <a:schemeClr val="accent1"/>
              </a:buClr>
              <a:buSzPct val="86419"/>
            </a:pPr>
            <a:r>
              <a:rPr lang="en-US" sz="2400" dirty="0" smtClean="0"/>
              <a:t>Eunuchs = powerful</a:t>
            </a:r>
          </a:p>
          <a:p>
            <a:pPr marL="731520" lvl="1" indent="-274320">
              <a:spcBef>
                <a:spcPts val="1140"/>
              </a:spcBef>
              <a:buClr>
                <a:schemeClr val="accent1"/>
              </a:buClr>
              <a:buSzPct val="86419"/>
            </a:pPr>
            <a:r>
              <a:rPr lang="en-US" sz="240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Reinstated the civil service exams</a:t>
            </a:r>
          </a:p>
          <a:p>
            <a:pPr marL="731520" lvl="1" indent="-274320">
              <a:spcBef>
                <a:spcPts val="1140"/>
              </a:spcBef>
              <a:buClr>
                <a:schemeClr val="accent1"/>
              </a:buClr>
              <a:buSzPct val="86419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Neo-Confucianism</a:t>
            </a:r>
          </a:p>
        </p:txBody>
      </p:sp>
      <p:sp>
        <p:nvSpPr>
          <p:cNvPr id="137" name="Shape 137"/>
          <p:cNvSpPr/>
          <p:nvPr/>
        </p:nvSpPr>
        <p:spPr>
          <a:xfrm>
            <a:off x="6821322" y="2330175"/>
            <a:ext cx="1885950" cy="24383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 descr="http://4.bp.blogspot.com/-zO7pQLhSCto/UIZaRj_JXrI/AAAAAAAAE0U/9mVG_WuCOtI/s1600/Neo-Confucianism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4137" y="2248735"/>
            <a:ext cx="1756582" cy="11640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47"/>
          <p:cNvSpPr/>
          <p:nvPr/>
        </p:nvSpPr>
        <p:spPr>
          <a:xfrm>
            <a:off x="6942731" y="-64051"/>
            <a:ext cx="2068506" cy="123917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il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51" y="1132628"/>
            <a:ext cx="1969874" cy="14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63970" cy="1371599"/>
          </a:xfrm>
        </p:spPr>
        <p:txBody>
          <a:bodyPr/>
          <a:lstStyle/>
          <a:p>
            <a:r>
              <a:rPr lang="en-US" dirty="0" smtClean="0"/>
              <a:t>THE MING DYNASTY: SILVER RUSH!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Economics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u="sng" dirty="0" smtClean="0"/>
              <a:t>Chinese leaders highly valued silver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market value of silver in China was double that any where else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Naturally, everyone wanted to sell silver to China!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u="sng" dirty="0" smtClean="0"/>
              <a:t>Spain had access to silver in Latin America </a:t>
            </a:r>
            <a:r>
              <a:rPr lang="en-US" b="0" dirty="0" smtClean="0"/>
              <a:t>(especially in Mexico &amp; Peru)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Massive </a:t>
            </a:r>
            <a:r>
              <a:rPr lang="en-US" b="0" u="sng" dirty="0" smtClean="0"/>
              <a:t>silver trade by the Spanish, Portuguese, and Japanese into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Eventually silver lost its value in China because they had imported so much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1026" name="Picture 2" descr="Image result for ming 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70" y="1023173"/>
            <a:ext cx="1493766" cy="14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6200" y="-533400"/>
            <a:ext cx="86105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sng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DECLINE OF THE MING DYNASTY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200" y="810903"/>
            <a:ext cx="88392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stopped trading with foreigners</a:t>
            </a:r>
          </a:p>
          <a:p>
            <a:pPr marL="731520" marR="0" lvl="1" indent="-2743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foreign trade = no market for Chinese goods</a:t>
            </a:r>
          </a:p>
          <a:p>
            <a:pPr marL="731520" marR="0" lvl="1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market = no money for producers</a:t>
            </a:r>
          </a:p>
          <a:p>
            <a:pPr marL="731520" marR="0" lvl="1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money = widespread poverty</a:t>
            </a:r>
          </a:p>
          <a:p>
            <a:pPr marL="731520" marR="0" lvl="1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corruption</a:t>
            </a:r>
          </a:p>
          <a:p>
            <a:pPr marL="548640" marR="0" lvl="1" indent="-28194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8181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Emperors would waste money on lavish parties</a:t>
            </a:r>
          </a:p>
          <a:p>
            <a:pPr marL="731520" marR="0" lvl="1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taxes = Peasants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angered!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Famine </a:t>
            </a:r>
            <a:r>
              <a:rPr lang="en-US" sz="2400" b="0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Peasants </a:t>
            </a:r>
            <a:r>
              <a:rPr lang="en-US" sz="2400" b="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starved</a:t>
            </a: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u="sng" dirty="0" smtClean="0"/>
              <a:t>Epidemic </a:t>
            </a:r>
            <a:r>
              <a:rPr lang="en-US" sz="2400" b="0" dirty="0" smtClean="0"/>
              <a:t>= large-scale death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Politically 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militarily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= invaded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Manchus</a:t>
            </a:r>
          </a:p>
          <a:p>
            <a:pPr marL="731520" marR="0" lvl="1" indent="-274319" algn="l" rtl="0">
              <a:spcBef>
                <a:spcPts val="60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sz="2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 Ming emperor hanged himself on a tree in the imperial garden outside the Forbidden </a:t>
            </a:r>
            <a:r>
              <a:rPr lang="en-US" sz="22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 to avoid facing defeat.	</a:t>
            </a:r>
            <a:endParaRPr lang="en-US" sz="2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Image result for ming dynasty collap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93" y="1774208"/>
            <a:ext cx="2104206" cy="122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ynastic 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91" y="3477604"/>
            <a:ext cx="2828708" cy="1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5438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BUT BEFORE THE MING DYNASTY COLLAPSED… 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Image result for ming dyn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74" y="259143"/>
            <a:ext cx="968852" cy="11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orld trade routes 4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8" y="1637688"/>
            <a:ext cx="8417312" cy="48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phone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47" y="4148254"/>
            <a:ext cx="3188257" cy="23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31393"/>
            <a:ext cx="8218449" cy="2032921"/>
          </a:xfrm>
        </p:spPr>
        <p:txBody>
          <a:bodyPr/>
          <a:lstStyle/>
          <a:p>
            <a:r>
              <a:rPr lang="en-US" dirty="0" smtClean="0"/>
              <a:t>How many miles do you think the combined parts of an iPhone travel before you buy 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16050">
            <a:off x="827791" y="2163337"/>
            <a:ext cx="3291840" cy="4525963"/>
          </a:xfrm>
        </p:spPr>
        <p:txBody>
          <a:bodyPr/>
          <a:lstStyle/>
          <a:p>
            <a:r>
              <a:rPr lang="en-US" sz="3200" dirty="0" smtClean="0"/>
              <a:t>The parts that make up the home button travel 12,000 miles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796618" y="2332037"/>
            <a:ext cx="4879030" cy="4525963"/>
          </a:xfrm>
        </p:spPr>
        <p:txBody>
          <a:bodyPr/>
          <a:lstStyle/>
          <a:p>
            <a:r>
              <a:rPr lang="en-US" sz="3400" dirty="0" smtClean="0"/>
              <a:t>The answer? Nearly 500,000 miles (approx. twice the distance to the moon)</a:t>
            </a:r>
          </a:p>
        </p:txBody>
      </p:sp>
    </p:spTree>
    <p:extLst>
      <p:ext uri="{BB962C8B-B14F-4D97-AF65-F5344CB8AC3E}">
        <p14:creationId xmlns:p14="http://schemas.microsoft.com/office/powerpoint/2010/main" val="31327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0" y="-626614"/>
            <a:ext cx="9335783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INDIAN OCEAN TRADE NETWORK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10191" y="744985"/>
            <a:ext cx="89154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Silk Road = </a:t>
            </a:r>
            <a:r>
              <a:rPr lang="en-US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 to be used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trading by land</a:t>
            </a:r>
          </a:p>
          <a:p>
            <a:pPr marL="342900" marR="0" lvl="0" indent="-3429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Ocean = trade via ship</a:t>
            </a:r>
          </a:p>
          <a:p>
            <a:pPr marL="342900" marR="0" lvl="0" indent="-34290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trading nations:</a:t>
            </a:r>
          </a:p>
          <a:p>
            <a:pPr marL="914400" marR="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Portugal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Netherlands (the Dutch)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(until the Ming collapsed)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Spain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East Africa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Islamic Empire (what remained of it after the Mongols)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Philippines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Britain 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</a:p>
          <a:p>
            <a:pPr marL="800100" marR="0" lvl="1" indent="-34290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 descr="Image result for indian ocean tra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600200"/>
            <a:ext cx="2746374" cy="214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728</Words>
  <Application>Microsoft Office PowerPoint</Application>
  <PresentationFormat>On-screen Show (4:3)</PresentationFormat>
  <Paragraphs>99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Arial Black</vt:lpstr>
      <vt:lpstr>Essential</vt:lpstr>
      <vt:lpstr>INTERNATIONAL TRADE: MING CHINA &amp; THE INDIAN OCEAN NETWORK</vt:lpstr>
      <vt:lpstr>IMPORTANT TERMS TO KNOW</vt:lpstr>
      <vt:lpstr>MING DYNASTY</vt:lpstr>
      <vt:lpstr>MING GOVERNMENT</vt:lpstr>
      <vt:lpstr>THE MING DYNASTY: SILVER RUSH!</vt:lpstr>
      <vt:lpstr>DECLINE OF THE MING DYNASTY</vt:lpstr>
      <vt:lpstr>BUT BEFORE THE MING DYNASTY COLLAPSED… </vt:lpstr>
      <vt:lpstr>How many miles do you think the combined parts of an iPhone travel before you buy it?</vt:lpstr>
      <vt:lpstr>INDIAN OCEAN TRADE NETWORK</vt:lpstr>
      <vt:lpstr>Indian Ocean Trade Network</vt:lpstr>
      <vt:lpstr> Mercantilism &amp; Silver</vt:lpstr>
      <vt:lpstr>Exit Ticket</vt:lpstr>
      <vt:lpstr>Exit Ticket: What are two advantages &amp; two disadvantages of international trade?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WHAT COUNTRY WERE YOUR SHOES MADE?</dc:title>
  <dc:creator>Caitlin_Mitrowski</dc:creator>
  <cp:lastModifiedBy>e135253</cp:lastModifiedBy>
  <cp:revision>52</cp:revision>
  <cp:lastPrinted>2016-11-29T15:50:24Z</cp:lastPrinted>
  <dcterms:modified xsi:type="dcterms:W3CDTF">2018-11-12T17:51:36Z</dcterms:modified>
</cp:coreProperties>
</file>