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309" r:id="rId2"/>
    <p:sldId id="284" r:id="rId3"/>
    <p:sldId id="256" r:id="rId4"/>
    <p:sldId id="257" r:id="rId5"/>
    <p:sldId id="258" r:id="rId6"/>
    <p:sldId id="285" r:id="rId7"/>
    <p:sldId id="296" r:id="rId8"/>
    <p:sldId id="308" r:id="rId9"/>
    <p:sldId id="269" r:id="rId10"/>
    <p:sldId id="267" r:id="rId11"/>
    <p:sldId id="273" r:id="rId12"/>
    <p:sldId id="271" r:id="rId13"/>
    <p:sldId id="288" r:id="rId14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FBB99D-6EE5-41E4-9349-B7AD53B1A868}">
  <a:tblStyle styleId="{7CFBB99D-6EE5-41E4-9349-B7AD53B1A868}" styleName="Table_0"/>
  <a:tblStyle styleId="{A979E472-4678-41A3-A37B-1F344F2645FD}" styleName="Table_1"/>
  <a:tblStyle styleId="{18EF0954-4AE4-4F4D-8D49-B3A3FFF818F9}" styleName="Table_2"/>
  <a:tblStyle styleId="{63490B39-825B-4E7E-BE0A-6912614F7DB8}" styleName="Table_3"/>
  <a:tblStyle styleId="{F3489A7D-12EB-44B6-8EFD-7D9310E2A622}" styleName="Table_4"/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67643-61C7-4E7B-9AF9-8519FD15FF97}" type="datetimeFigureOut">
              <a:rPr lang="en-US" smtClean="0"/>
              <a:t>8/23/2018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CED8A-6299-4ADF-933A-B7C00796E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7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37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37" y="8829675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639021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textbook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47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3251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680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686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City drawing: Sumer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4924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NILE</a:t>
            </a:r>
            <a:r>
              <a:rPr lang="en-US" baseline="0" dirty="0" smtClean="0"/>
              <a:t> </a:t>
            </a:r>
            <a:r>
              <a:rPr lang="en-US" dirty="0" smtClean="0"/>
              <a:t>Side note of interest: both men and</a:t>
            </a:r>
            <a:r>
              <a:rPr lang="en-US" baseline="0" dirty="0" smtClean="0"/>
              <a:t> women wore eye makeup and lipstick in Egypt</a:t>
            </a:r>
            <a:endParaRPr dirty="0"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31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err="1" smtClean="0"/>
              <a:t>MESOPOTAMIAThe</a:t>
            </a:r>
            <a:r>
              <a:rPr lang="en-US" dirty="0" smtClean="0"/>
              <a:t> last 4 slides can be used as a guessing activity if you take out the name of the civilization. It</a:t>
            </a:r>
            <a:r>
              <a:rPr lang="en-US" baseline="0" dirty="0" smtClean="0"/>
              <a:t> goes Mesopotamia, Nile/Egypt, Huang He, Indus</a:t>
            </a:r>
            <a:endParaRPr dirty="0"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410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HUANG HE</a:t>
            </a:r>
            <a:endParaRPr dirty="0"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97371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49" cy="4183061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INDUS</a:t>
            </a:r>
            <a:endParaRPr dirty="0"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061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29355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7921858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5680307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1710423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330765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370359476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72513919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10236797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532592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399711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27348633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1EAEE"/>
              </a:buClr>
              <a:buSzPct val="25000"/>
              <a:buFont typeface="Merriweather"/>
              <a:buNone/>
            </a:pPr>
            <a:fld id="{00000000-1234-1234-1234-123412341234}" type="slidenum">
              <a:rPr lang="en-US" sz="1200" b="0" i="0" u="none" strike="noStrike" cap="none" baseline="0" smtClean="0">
                <a:solidFill>
                  <a:srgbClr val="D1EAEE"/>
                </a:solidFill>
                <a:latin typeface="Merriweather"/>
                <a:ea typeface="Merriweather"/>
                <a:cs typeface="Merriweather"/>
                <a:sym typeface="Merriweather"/>
              </a:rPr>
              <a:t>‹#›</a:t>
            </a:fld>
            <a:endParaRPr lang="en-US" sz="1200" b="0" i="0" u="none" strike="noStrike" cap="none" baseline="0">
              <a:solidFill>
                <a:srgbClr val="D1EAEE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1738400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13/10/131016-otzi-ice-man-mummy-five-fact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39048" cy="1645526"/>
          </a:xfrm>
        </p:spPr>
        <p:txBody>
          <a:bodyPr>
            <a:normAutofit/>
          </a:bodyPr>
          <a:lstStyle/>
          <a:p>
            <a:r>
              <a:rPr lang="en-US" dirty="0" smtClean="0"/>
              <a:t>How Do We Know </a:t>
            </a:r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A</a:t>
            </a:r>
            <a:r>
              <a:rPr lang="en-US" dirty="0" smtClean="0"/>
              <a:t>ncient </a:t>
            </a:r>
            <a:r>
              <a:rPr lang="en-US" dirty="0"/>
              <a:t>C</a:t>
            </a:r>
            <a:r>
              <a:rPr lang="en-US" dirty="0" smtClean="0"/>
              <a:t>ivilizations?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2" y="1773805"/>
            <a:ext cx="9066528" cy="3927584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Archaeology-study of civilizations through their artifacts </a:t>
            </a:r>
          </a:p>
          <a:p>
            <a:pPr lvl="0"/>
            <a:r>
              <a:rPr lang="en-US" sz="3000" dirty="0"/>
              <a:t>Search for artifacts left behind (cities, buildings, garbage, paintings, bodies, anything left behind)</a:t>
            </a:r>
          </a:p>
          <a:p>
            <a:pPr lvl="0"/>
            <a:r>
              <a:rPr lang="en-US" sz="3000" dirty="0"/>
              <a:t>Try to understand what they are and how they were used</a:t>
            </a:r>
          </a:p>
          <a:p>
            <a:endParaRPr lang="en-US" sz="3000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8229"/>
            <a:ext cx="3123419" cy="23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433" y="4574145"/>
            <a:ext cx="2016110" cy="15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36" y="4468108"/>
            <a:ext cx="3785127" cy="282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826" y="5829669"/>
            <a:ext cx="1760174" cy="11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4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04800" y="914400"/>
            <a:ext cx="8229600" cy="6857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78619" y="2438400"/>
            <a:ext cx="3205162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38411" y="5334000"/>
            <a:ext cx="3048000" cy="4159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http://fact-o-tron.com/wp-content/uploads/2010/03/CuneiformTablet1.jpg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514611" y="1981200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Cuneiform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1371600"/>
            <a:ext cx="466725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4343400" y="6172200"/>
            <a:ext cx="4495800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http://www.wayfaring.info/2006/12/05/ziggurats-and-the-greatest-of-them-sumerian-ziggurat-of-ur/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419600" y="914400"/>
            <a:ext cx="4114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Ziggurat of Ur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Shape 23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8787" y="2126457"/>
            <a:ext cx="3808412" cy="438943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/>
        </p:nvSpPr>
        <p:spPr>
          <a:xfrm>
            <a:off x="685800" y="6500018"/>
            <a:ext cx="3581399" cy="2619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http://www.art-virtue.com/introduction/GiaGuWen.gif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691487" y="1597819"/>
            <a:ext cx="28956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Pictograms</a:t>
            </a:r>
          </a:p>
        </p:txBody>
      </p:sp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828800"/>
            <a:ext cx="2959100" cy="44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 txBox="1"/>
          <p:nvPr/>
        </p:nvSpPr>
        <p:spPr>
          <a:xfrm>
            <a:off x="5410200" y="6400800"/>
            <a:ext cx="3200399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http://www.buzzle.com/articles/shang-dynasty-china.html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5791200" y="1371600"/>
            <a:ext cx="2514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Bronze Ware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8229600" cy="609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Shape 223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6074" y="2401866"/>
            <a:ext cx="5238750" cy="35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28600" y="6121996"/>
            <a:ext cx="4876799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google.com/imgres?um=1&amp;hl=en&amp;sa=X&amp;rls=com.microsoft:en-us:IE-SearchBox&amp;biw=1280&amp;bih=627&amp;tbm=isch&amp;tbnid=DSOS8wpszo5aMM:&amp;imgrefurl=http://rolfgross.dreamhosters.com/India-ArchitectureWeb/IndusValley.htm&amp;imgurl=http://www.harappa.com/indus/gif2/indusseals.jpg&amp;w=550&amp;h=374&amp;ei=-CtAUKjyEOSJ2AWan4DQDA&amp;zoom=1&amp;iact=hc&amp;vpx=952&amp;vpy=30&amp;dur=8471&amp;hovh=185&amp;hovw=272&amp;tx=135&amp;ty=105&amp;sig=114288088232264669172&amp;page=3&amp;tbnh=139&amp;tbnw=170&amp;start=46&amp;ndsp=24&amp;ved=1t:429,r:23,s:46,i:360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33399" y="1978819"/>
            <a:ext cx="4419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Harappan</a:t>
            </a: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Clay Seals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6750" y="2209800"/>
            <a:ext cx="314483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867400" y="5943600"/>
            <a:ext cx="2895600" cy="3381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http://www.bibliotecapleyades.net/arqueologia/worldwonders/md.htm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6019800" y="1676400"/>
            <a:ext cx="2590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Mohenjo Daro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Exit Ticket</a:t>
            </a:r>
            <a:endParaRPr lang="en-US" sz="30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If you were to live in one of the four early river valley civilizations, which one would you select? Provide two reasons why you chose this one.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9952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727" y="91639"/>
            <a:ext cx="7772400" cy="1508760"/>
          </a:xfrm>
        </p:spPr>
        <p:txBody>
          <a:bodyPr/>
          <a:lstStyle/>
          <a:p>
            <a:r>
              <a:rPr lang="en-US" sz="3700" i="1" dirty="0" smtClean="0"/>
              <a:t>How do we know about these?</a:t>
            </a:r>
            <a:br>
              <a:rPr lang="en-US" sz="3700" i="1" dirty="0" smtClean="0"/>
            </a:br>
            <a:r>
              <a:rPr lang="en-US" sz="3700" i="1" dirty="0" smtClean="0"/>
              <a:t>Example: </a:t>
            </a:r>
            <a:r>
              <a:rPr lang="en-US" sz="3700" i="1" dirty="0" err="1" smtClean="0"/>
              <a:t>Otzi</a:t>
            </a:r>
            <a:r>
              <a:rPr lang="en-US" sz="3700" i="1" dirty="0" smtClean="0"/>
              <a:t> the Ice Man</a:t>
            </a:r>
            <a:endParaRPr lang="en-US" sz="3700" i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52400" y="2011680"/>
            <a:ext cx="8991600" cy="42062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+mj-lt"/>
              </a:rPr>
              <a:t>In 1991, 2 German hikers accidentally discovered the preserved body of a man who lived 5,000 years ago</a:t>
            </a:r>
          </a:p>
          <a:p>
            <a:r>
              <a:rPr lang="en-US" sz="2800" dirty="0" smtClean="0">
                <a:latin typeface="+mj-lt"/>
              </a:rPr>
              <a:t>found a tool kit with him that included a six-foot longbow and a deerskin case with 14 arrows, an antler tip for sharpening flint blades, a small flint dagger in a woven sheath, a copper ax, and a medicine bag.</a:t>
            </a:r>
          </a:p>
          <a:p>
            <a:r>
              <a:rPr lang="en-US" sz="2800" dirty="0" smtClean="0">
                <a:latin typeface="+mj-lt"/>
              </a:rPr>
              <a:t>If you ever travel to Bolzano, Italy, you can view the ice man in a museum! </a:t>
            </a:r>
          </a:p>
          <a:p>
            <a:pPr lvl="1"/>
            <a:r>
              <a:rPr lang="en-US" sz="2500" dirty="0">
                <a:latin typeface="+mj-lt"/>
                <a:hlinkClick r:id="rId3"/>
              </a:rPr>
              <a:t>http://news.nationalgeographic.com/news/2013/10/131016-otzi-ice-man-mummy-five-facts</a:t>
            </a:r>
            <a:r>
              <a:rPr lang="en-US" sz="2500" dirty="0" smtClean="0">
                <a:latin typeface="+mj-lt"/>
                <a:hlinkClick r:id="rId3"/>
              </a:rPr>
              <a:t>/</a:t>
            </a:r>
            <a:r>
              <a:rPr lang="en-US" sz="2500" dirty="0" smtClean="0">
                <a:latin typeface="+mj-lt"/>
              </a:rPr>
              <a:t> </a:t>
            </a:r>
            <a:endParaRPr lang="en-US" sz="2500" dirty="0">
              <a:latin typeface="+mj-lt"/>
            </a:endParaRPr>
          </a:p>
        </p:txBody>
      </p:sp>
      <p:pic>
        <p:nvPicPr>
          <p:cNvPr id="1026" name="Picture 2" descr="Image result for neolithic ice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16" y="254223"/>
            <a:ext cx="1852084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/>
        </p:nvSpPr>
        <p:spPr>
          <a:xfrm>
            <a:off x="274319" y="3905712"/>
            <a:ext cx="8603674" cy="1687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Learning Goal 2: Analyze how geography affected the development of the River Valley Civilizations and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describe the political and technological advances made in the River Valley Civilizations.</a:t>
            </a: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(TEKS/SE’s 15B,16A,B,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19A,27A)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The First Civilizations: The River Valley Civilizations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idx="1"/>
          </p:nvPr>
        </p:nvSpPr>
        <p:spPr>
          <a:xfrm>
            <a:off x="381000" y="3810000"/>
            <a:ext cx="822960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Noto Symbol"/>
              <a:buChar char="●"/>
            </a:pPr>
            <a:r>
              <a:rPr lang="en-US" sz="2600" b="1" i="1" u="none" strike="noStrike" cap="none" baseline="0" dirty="0">
                <a:latin typeface="Merriweather"/>
                <a:ea typeface="Merriweather"/>
                <a:cs typeface="Merriweather"/>
                <a:sym typeface="Merriweather"/>
              </a:rPr>
              <a:t>The earliest civilizations formed in the areas </a:t>
            </a:r>
            <a:r>
              <a:rPr lang="en-US" sz="2600" b="1" i="1" u="none" strike="noStrike" cap="none" baseline="0" dirty="0" smtClean="0">
                <a:latin typeface="Merriweather"/>
                <a:ea typeface="Merriweather"/>
                <a:cs typeface="Merriweather"/>
                <a:sym typeface="Merriweather"/>
              </a:rPr>
              <a:t>above.</a:t>
            </a:r>
            <a:r>
              <a:rPr lang="en-US" sz="2600" b="1" i="1" u="none" strike="noStrike" cap="none" dirty="0" smtClean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00" b="1" i="1" u="none" strike="noStrike" cap="none" baseline="0" dirty="0" smtClean="0">
                <a:latin typeface="Merriweather"/>
                <a:ea typeface="Merriweather"/>
                <a:cs typeface="Merriweather"/>
                <a:sym typeface="Merriweather"/>
              </a:rPr>
              <a:t>Why </a:t>
            </a:r>
            <a:r>
              <a:rPr lang="en-US" sz="2600" b="1" i="1" u="none" strike="noStrike" cap="none" baseline="0" dirty="0">
                <a:latin typeface="Merriweather"/>
                <a:ea typeface="Merriweather"/>
                <a:cs typeface="Merriweather"/>
                <a:sym typeface="Merriweather"/>
              </a:rPr>
              <a:t>do you think they developed in these locations?</a:t>
            </a: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26" name="Picture 2" descr="http://media.showme.com/files/47757/pictures/thumbs/131134/first_thumb13266825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-108966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idx="1"/>
          </p:nvPr>
        </p:nvSpPr>
        <p:spPr>
          <a:xfrm>
            <a:off x="-290583" y="1781407"/>
            <a:ext cx="4493013" cy="55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600" b="1" dirty="0" smtClean="0">
                <a:latin typeface="Merriweather"/>
                <a:ea typeface="Merriweather"/>
                <a:cs typeface="Merriweather"/>
                <a:sym typeface="Merriweather"/>
              </a:rPr>
              <a:t>Access to water for irrigation &amp; transportation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600" b="1" u="none" strike="noStrike" cap="none" baseline="0" dirty="0" smtClean="0">
                <a:latin typeface="Merriweather"/>
                <a:ea typeface="Merriweather"/>
                <a:cs typeface="Merriweather"/>
                <a:sym typeface="Merriweather"/>
              </a:rPr>
              <a:t>Seasonal </a:t>
            </a:r>
            <a:r>
              <a:rPr lang="en-US" sz="2600" b="1" u="none" strike="noStrike" cap="none" baseline="0" dirty="0">
                <a:latin typeface="Merriweather"/>
                <a:ea typeface="Merriweather"/>
                <a:cs typeface="Merriweather"/>
                <a:sym typeface="Merriweather"/>
              </a:rPr>
              <a:t>flooding provided fertile </a:t>
            </a:r>
            <a:r>
              <a:rPr lang="en-US" sz="2600" b="1" u="none" strike="noStrike" cap="none" baseline="0" dirty="0" smtClean="0">
                <a:latin typeface="Merriweather"/>
                <a:ea typeface="Merriweather"/>
                <a:cs typeface="Merriweather"/>
                <a:sym typeface="Merriweather"/>
              </a:rPr>
              <a:t>soil</a:t>
            </a:r>
          </a:p>
          <a:p>
            <a:pPr marL="868362" lvl="2" indent="-246062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Noto Symbol"/>
              <a:buChar char="●"/>
            </a:pPr>
            <a:r>
              <a:rPr lang="en-US" sz="2400" b="1" dirty="0" smtClean="0">
                <a:latin typeface="Merriweather"/>
                <a:ea typeface="Merriweather"/>
                <a:cs typeface="Merriweather"/>
                <a:sym typeface="Merriweather"/>
              </a:rPr>
              <a:t>Some locations had predictable flooding, others were not so lucky…</a:t>
            </a:r>
            <a:endParaRPr lang="en-US" sz="2400" b="1" u="none" strike="noStrike" cap="none" baseline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914400" marR="0" lvl="2" indent="-25400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Font typeface="Merriweather"/>
              <a:buNone/>
            </a:pPr>
            <a:endParaRPr sz="2600" b="1" u="none" strike="noStrike" cap="none" baseline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Font typeface="Noto Symbol"/>
              <a:buNone/>
            </a:pPr>
            <a:endParaRPr sz="2600" b="0" u="none" strike="noStrike" cap="none" baseline="0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600" b="0" u="none" strike="noStrike" cap="none" baseline="0" dirty="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050" name="Picture 2" descr="http://kingofwallpapers.com/river/river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330" y="868722"/>
            <a:ext cx="1371600" cy="91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hape 107"/>
          <p:cNvSpPr txBox="1">
            <a:spLocks/>
          </p:cNvSpPr>
          <p:nvPr/>
        </p:nvSpPr>
        <p:spPr>
          <a:xfrm>
            <a:off x="22860" y="660466"/>
            <a:ext cx="8359140" cy="93973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 smtClean="0">
                <a:solidFill>
                  <a:schemeClr val="bg2"/>
                </a:solidFill>
                <a:latin typeface="Merriweather"/>
                <a:ea typeface="Merriweather"/>
                <a:cs typeface="Merriweather"/>
                <a:sym typeface="Merriweather"/>
              </a:rPr>
              <a:t>Why did people settle by rivers?</a:t>
            </a:r>
            <a:endParaRPr lang="en-US" sz="4000" b="1" dirty="0">
              <a:solidFill>
                <a:schemeClr val="bg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5469" y="1613210"/>
            <a:ext cx="4686300" cy="50958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3500" b="1" dirty="0" smtClean="0"/>
              <a:t>All around the world, city-states* and civilizations developed near fresh water sources.</a:t>
            </a:r>
            <a:endParaRPr lang="en-US" sz="3500" b="1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389436"/>
          </a:xfrm>
        </p:spPr>
        <p:txBody>
          <a:bodyPr>
            <a:normAutofit/>
          </a:bodyPr>
          <a:lstStyle/>
          <a:p>
            <a:r>
              <a:rPr lang="en-US" sz="2700" b="1" dirty="0" smtClean="0"/>
              <a:t>Result: crop surplus!</a:t>
            </a:r>
          </a:p>
          <a:p>
            <a:r>
              <a:rPr lang="en-US" sz="2700" b="1" dirty="0"/>
              <a:t>A</a:t>
            </a:r>
            <a:r>
              <a:rPr lang="en-US" sz="2700" b="1" dirty="0" smtClean="0"/>
              <a:t>llowed people to specialize in other areas &amp; trade economies to grow</a:t>
            </a:r>
          </a:p>
          <a:p>
            <a:r>
              <a:rPr lang="en-US" sz="2700" b="1" dirty="0" smtClean="0"/>
              <a:t>Settled communities evolved &amp; innovated</a:t>
            </a:r>
          </a:p>
          <a:p>
            <a:endParaRPr lang="en-US" sz="2700" b="1" dirty="0" smtClean="0"/>
          </a:p>
        </p:txBody>
      </p:sp>
      <p:pic>
        <p:nvPicPr>
          <p:cNvPr id="2050" name="Picture 2" descr="Image result for early city 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2" y="3744950"/>
            <a:ext cx="4209219" cy="27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arly river valley civilizations 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07" y="3733800"/>
            <a:ext cx="4827522" cy="27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800" b="1" dirty="0" smtClean="0"/>
              <a:t>Step 1: </a:t>
            </a:r>
            <a:r>
              <a:rPr lang="en-US" sz="3800" dirty="0" smtClean="0"/>
              <a:t>Independently use the textbook to find out all the answers to the questions for your civilization.</a:t>
            </a:r>
            <a:endParaRPr lang="en-US" sz="3800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-457200" y="2209800"/>
            <a:ext cx="9829800" cy="4389436"/>
          </a:xfrm>
        </p:spPr>
        <p:txBody>
          <a:bodyPr/>
          <a:lstStyle/>
          <a:p>
            <a:pPr marL="639762" lvl="1" indent="-246062">
              <a:lnSpc>
                <a:spcPct val="90000"/>
              </a:lnSpc>
              <a:spcBef>
                <a:spcPts val="440"/>
              </a:spcBef>
              <a:buSzPct val="85000"/>
            </a:pPr>
            <a:r>
              <a:rPr lang="en-US" sz="3800" b="1" i="1" dirty="0" smtClean="0">
                <a:latin typeface="Merriweather"/>
                <a:ea typeface="Merriweather"/>
                <a:cs typeface="Merriweather"/>
                <a:sym typeface="Merriweather"/>
              </a:rPr>
              <a:t>Mesopotamia: </a:t>
            </a:r>
            <a:r>
              <a:rPr lang="en-US" sz="3800" i="1" dirty="0" smtClean="0">
                <a:latin typeface="Merriweather"/>
                <a:ea typeface="Merriweather"/>
                <a:cs typeface="Merriweather"/>
                <a:sym typeface="Merriweather"/>
              </a:rPr>
              <a:t>pg</a:t>
            </a:r>
            <a:r>
              <a:rPr lang="en-US" sz="3800" i="1" dirty="0">
                <a:latin typeface="Merriweather"/>
                <a:ea typeface="Merriweather"/>
                <a:cs typeface="Merriweather"/>
                <a:sym typeface="Merriweather"/>
              </a:rPr>
              <a:t>. 29-34</a:t>
            </a:r>
          </a:p>
          <a:p>
            <a:pPr marL="639762" lvl="1" indent="-246062">
              <a:lnSpc>
                <a:spcPct val="90000"/>
              </a:lnSpc>
              <a:spcBef>
                <a:spcPts val="440"/>
              </a:spcBef>
              <a:buSzPct val="85000"/>
            </a:pPr>
            <a:r>
              <a:rPr lang="en-US" sz="3800" b="1" i="1" dirty="0">
                <a:latin typeface="Merriweather"/>
                <a:ea typeface="Merriweather"/>
                <a:cs typeface="Merriweather"/>
                <a:sym typeface="Merriweather"/>
              </a:rPr>
              <a:t>Egypt (Nile River Valley</a:t>
            </a:r>
            <a:r>
              <a:rPr lang="en-US" sz="3800" b="1" i="1" dirty="0" smtClean="0">
                <a:latin typeface="Merriweather"/>
                <a:ea typeface="Merriweather"/>
                <a:cs typeface="Merriweather"/>
                <a:sym typeface="Merriweather"/>
              </a:rPr>
              <a:t>): </a:t>
            </a:r>
            <a:r>
              <a:rPr lang="en-US" sz="3800" i="1" dirty="0">
                <a:latin typeface="Merriweather"/>
                <a:ea typeface="Merriweather"/>
                <a:cs typeface="Merriweather"/>
                <a:sym typeface="Merriweather"/>
              </a:rPr>
              <a:t>pg. 35-41</a:t>
            </a:r>
          </a:p>
          <a:p>
            <a:pPr marL="639762" lvl="1" indent="-246062">
              <a:lnSpc>
                <a:spcPct val="90000"/>
              </a:lnSpc>
              <a:spcBef>
                <a:spcPts val="440"/>
              </a:spcBef>
              <a:buSzPct val="85000"/>
            </a:pPr>
            <a:r>
              <a:rPr lang="en-US" sz="3800" b="1" i="1" dirty="0">
                <a:latin typeface="Merriweather"/>
                <a:ea typeface="Merriweather"/>
                <a:cs typeface="Merriweather"/>
                <a:sym typeface="Merriweather"/>
              </a:rPr>
              <a:t>Indus </a:t>
            </a:r>
            <a:r>
              <a:rPr lang="en-US" sz="3800" b="1" i="1" dirty="0" smtClean="0">
                <a:latin typeface="Merriweather"/>
                <a:ea typeface="Merriweather"/>
                <a:cs typeface="Merriweather"/>
                <a:sym typeface="Merriweather"/>
              </a:rPr>
              <a:t>Valley: </a:t>
            </a:r>
            <a:r>
              <a:rPr lang="en-US" sz="3800" i="1" dirty="0">
                <a:latin typeface="Merriweather"/>
                <a:ea typeface="Merriweather"/>
                <a:cs typeface="Merriweather"/>
                <a:sym typeface="Merriweather"/>
              </a:rPr>
              <a:t>pg. 44-49 </a:t>
            </a:r>
          </a:p>
          <a:p>
            <a:pPr marL="639762" lvl="1" indent="-246062">
              <a:lnSpc>
                <a:spcPct val="90000"/>
              </a:lnSpc>
              <a:spcBef>
                <a:spcPts val="440"/>
              </a:spcBef>
              <a:buSzPct val="85000"/>
            </a:pPr>
            <a:r>
              <a:rPr lang="en-US" sz="3800" b="1" i="1" dirty="0">
                <a:latin typeface="Merriweather"/>
                <a:ea typeface="Merriweather"/>
                <a:cs typeface="Merriweather"/>
                <a:sym typeface="Merriweather"/>
              </a:rPr>
              <a:t>Huang He (Yellow) </a:t>
            </a:r>
            <a:r>
              <a:rPr lang="en-US" sz="3800" b="1" i="1" dirty="0" smtClean="0">
                <a:latin typeface="Merriweather"/>
                <a:ea typeface="Merriweather"/>
                <a:cs typeface="Merriweather"/>
                <a:sym typeface="Merriweather"/>
              </a:rPr>
              <a:t>River/China:  </a:t>
            </a:r>
            <a:r>
              <a:rPr lang="en-US" sz="3800" i="1" dirty="0">
                <a:latin typeface="Merriweather"/>
                <a:ea typeface="Merriweather"/>
                <a:cs typeface="Merriweather"/>
                <a:sym typeface="Merriweather"/>
              </a:rPr>
              <a:t>pg. 50-55</a:t>
            </a:r>
          </a:p>
          <a:p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044528" y="-982842"/>
            <a:ext cx="6978743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9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7350" y="3908425"/>
            <a:ext cx="2203450" cy="29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-560128" y="64373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endParaRPr lang="en-US" sz="5000" b="0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Shape 206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762500" y="533400"/>
            <a:ext cx="4381500" cy="291941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486400" y="3429000"/>
            <a:ext cx="3048000" cy="323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google.com/imgres?um=1&amp;hl=en&amp;rls=com.microsoft:en-us:IE-SearchBox&amp;biw=1280&amp;bih=627&amp;tbm=isch&amp;tbnid=ftC2UmzLtEARCM:&amp;imgrefurl=http://www.english-online.at/history/ancient-egypt/life-in-ancient-egypt.htm&amp;imgurl=http://www.english-online.at/history/ancient-egypt/ancient-egypt-pyramids.jpg&amp;w=560&amp;h=373&amp;ei=7yVAUN_hH6WI2gWb1YH4Dg&amp;zoom=1&amp;iact=hc&amp;vpx=747&amp;vpy=306&amp;dur=3182&amp;hovh=183&amp;hovw=275&amp;tx=111&amp;ty=130&amp;sig=114288088232264669172&amp;page=2&amp;tbnh=136&amp;tbnw=199&amp;start=21&amp;ndsp=24&amp;ved=1t:429,r:10,s:21,i:239</a:t>
            </a:r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2133601"/>
            <a:ext cx="4470399" cy="335279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-69849" y="5486400"/>
            <a:ext cx="4267199" cy="246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http://ritournelleblog.files.wordpress.com/2010/12/louvre-hieroglyph.jpg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257800" y="0"/>
            <a:ext cx="3429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Pyramids at Giza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228600" y="1524000"/>
            <a:ext cx="403859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Hieroglyphic Writing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2200" y="3886200"/>
            <a:ext cx="297179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8995</TotalTime>
  <Words>467</Words>
  <Application>Microsoft Office PowerPoint</Application>
  <PresentationFormat>On-screen Show (4:3)</PresentationFormat>
  <Paragraphs>54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Merriweather</vt:lpstr>
      <vt:lpstr>Noto Symbol</vt:lpstr>
      <vt:lpstr>Wingdings</vt:lpstr>
      <vt:lpstr>Banded</vt:lpstr>
      <vt:lpstr>How Do We Know About Ancient Civilizations?</vt:lpstr>
      <vt:lpstr>How do we know about these? Example: Otzi the Ice Man</vt:lpstr>
      <vt:lpstr>The First Civilizations: The River Valley Civilizations</vt:lpstr>
      <vt:lpstr>PowerPoint Presentation</vt:lpstr>
      <vt:lpstr>PowerPoint Presentation</vt:lpstr>
      <vt:lpstr>All around the world, city-states* and civilizations developed near fresh water sources.</vt:lpstr>
      <vt:lpstr>Step 1: Independently use the textbook to find out all the answers to the questions for your civilization.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Ashley_Billington</dc:creator>
  <cp:lastModifiedBy>e135253</cp:lastModifiedBy>
  <cp:revision>106</cp:revision>
  <cp:lastPrinted>2017-08-28T21:47:17Z</cp:lastPrinted>
  <dcterms:modified xsi:type="dcterms:W3CDTF">2018-08-23T16:09:59Z</dcterms:modified>
</cp:coreProperties>
</file>