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3"/>
  </p:notesMasterIdLst>
  <p:sldIdLst>
    <p:sldId id="268" r:id="rId5"/>
    <p:sldId id="269" r:id="rId6"/>
    <p:sldId id="278" r:id="rId7"/>
    <p:sldId id="285" r:id="rId8"/>
    <p:sldId id="283" r:id="rId9"/>
    <p:sldId id="280" r:id="rId10"/>
    <p:sldId id="284" r:id="rId11"/>
    <p:sldId id="27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3E57"/>
    <a:srgbClr val="184259"/>
    <a:srgbClr val="9C4E4E"/>
    <a:srgbClr val="700000"/>
    <a:srgbClr val="5E2001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52" autoAdjust="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26616-932A-44C5-874A-951D12EA8AC3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32219-CD08-449C-BC73-2225C07A1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730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Ladies</a:t>
            </a:r>
            <a:r>
              <a:rPr lang="en-US" baseline="0" dirty="0" smtClean="0"/>
              <a:t> preparing newly woven silk. Bottom R is Tang era poetry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32219-CD08-449C-BC73-2225C07A15F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426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about how</a:t>
            </a:r>
            <a:r>
              <a:rPr lang="en-US" baseline="0" dirty="0" smtClean="0"/>
              <a:t> close the Muslim Empire gets to China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32219-CD08-449C-BC73-2225C07A15F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79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 bwMode="blackGray"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840914" cy="1260000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869601"/>
            <a:ext cx="10840914" cy="3921600"/>
          </a:xfrm>
        </p:spPr>
        <p:txBody>
          <a:bodyPr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28F7C25-BFB6-430F-87B6-7D0D2C7493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-185517" y="1223433"/>
            <a:ext cx="504000" cy="0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262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1" y="609601"/>
            <a:ext cx="10840913" cy="3124199"/>
          </a:xfrm>
        </p:spPr>
        <p:txBody>
          <a:bodyPr anchor="ctr">
            <a:normAutofit/>
          </a:bodyPr>
          <a:lstStyle>
            <a:lvl1pPr algn="l">
              <a:defRPr sz="3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733800"/>
            <a:ext cx="10840914" cy="20574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26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840914" cy="126000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49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706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blackGray"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1786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6500" y="2716272"/>
            <a:ext cx="8683625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6500" y="5137736"/>
            <a:ext cx="8683625" cy="73284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984B7D2A-0DF8-424B-9572-B79AEBB2D9DC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5D99DD2A-B520-4620-9B43-64B657BA2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937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50" y="1874308"/>
            <a:ext cx="3814235" cy="1260000"/>
          </a:xfrm>
        </p:spPr>
        <p:txBody>
          <a:bodyPr anchor="ctr" anchorCtr="0">
            <a:noAutofit/>
          </a:bodyPr>
          <a:lstStyle>
            <a:lvl1pPr algn="r"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0"/>
            <a:ext cx="7543800" cy="6856214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2450" y="3134308"/>
            <a:ext cx="3814235" cy="20166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338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Description and Con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>
            <a:extLst>
              <a:ext uri="{FF2B5EF4-FFF2-40B4-BE49-F238E27FC236}">
                <a16:creationId xmlns:a16="http://schemas.microsoft.com/office/drawing/2014/main" id="{A1E35E73-B2F7-41DF-AAD2-58E6BE2710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840914" cy="1260000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1881824"/>
            <a:ext cx="10840914" cy="1032826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47DAE59-9D63-4159-8F3E-560C31F19A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16192" y="3837470"/>
            <a:ext cx="1310050" cy="959003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249143D-80A5-4E4C-BBFD-F253500CE22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85799" y="2914650"/>
            <a:ext cx="10840914" cy="50212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B06123F0-984B-4EF8-9945-3621C401B7A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65366" y="3837470"/>
            <a:ext cx="1310050" cy="959003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A669C074-A9BE-4B07-ACEE-3B34AAC8B9E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548424" y="3837470"/>
            <a:ext cx="1310050" cy="959003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4A40D78-D6DD-41A7-A132-9D48DF8649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82308" y="3837470"/>
            <a:ext cx="1310050" cy="959003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4A9CFAA7-850F-4C92-A9BE-56452E5CA0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99250" y="3837470"/>
            <a:ext cx="1310050" cy="959003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C5A0CF1-9FE7-4149-97DC-5221639144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-185517" y="1242483"/>
            <a:ext cx="504000" cy="0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639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7326" y="995967"/>
            <a:ext cx="6238874" cy="1260000"/>
          </a:xfrm>
        </p:spPr>
        <p:txBody>
          <a:bodyPr anchor="ctr" anchorCtr="0">
            <a:noAutofit/>
          </a:bodyPr>
          <a:lstStyle>
            <a:lvl1pPr algn="r"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 bwMode="blackGray">
          <a:xfrm>
            <a:off x="8014200" y="995968"/>
            <a:ext cx="3492000" cy="4866064"/>
          </a:xfrm>
          <a:prstGeom prst="roundRect">
            <a:avLst>
              <a:gd name="adj" fmla="val 2371"/>
            </a:avLst>
          </a:prstGeom>
          <a:solidFill>
            <a:schemeClr val="bg2">
              <a:lumMod val="75000"/>
              <a:lumOff val="25000"/>
            </a:schemeClr>
          </a:solidFill>
          <a:ln w="28575" cap="sq" cmpd="sng">
            <a:solidFill>
              <a:schemeClr val="accent3">
                <a:lumMod val="5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5849" y="2255967"/>
            <a:ext cx="6610351" cy="3476618"/>
          </a:xfrm>
        </p:spPr>
        <p:txBody>
          <a:bodyPr anchor="t"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382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7974" y="995968"/>
            <a:ext cx="4848225" cy="1260000"/>
          </a:xfrm>
        </p:spPr>
        <p:txBody>
          <a:bodyPr anchor="ctr" anchorCtr="0">
            <a:normAutofit/>
          </a:bodyPr>
          <a:lstStyle>
            <a:lvl1pPr algn="l"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 bwMode="blackGray">
          <a:xfrm>
            <a:off x="727574" y="914400"/>
            <a:ext cx="5749425" cy="4818185"/>
          </a:xfrm>
          <a:prstGeom prst="roundRect">
            <a:avLst>
              <a:gd name="adj" fmla="val 2371"/>
            </a:avLst>
          </a:prstGeom>
          <a:solidFill>
            <a:schemeClr val="bg2">
              <a:lumMod val="75000"/>
              <a:lumOff val="25000"/>
            </a:schemeClr>
          </a:solidFill>
          <a:ln w="28575" cap="sq" cmpd="sng">
            <a:solidFill>
              <a:schemeClr val="accent3">
                <a:lumMod val="5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57974" y="2255968"/>
            <a:ext cx="4848225" cy="347661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959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 bwMode="white">
          <a:xfrm>
            <a:off x="10571243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 bwMode="white">
          <a:xfrm>
            <a:off x="100262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20801" y="609601"/>
            <a:ext cx="9550399" cy="2743199"/>
          </a:xfrm>
        </p:spPr>
        <p:txBody>
          <a:bodyPr anchor="ctr">
            <a:normAutofit/>
          </a:bodyPr>
          <a:lstStyle>
            <a:lvl1pPr algn="ctr">
              <a:defRPr sz="3000" b="0" i="1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26408" y="3352800"/>
            <a:ext cx="9339184" cy="3810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AD7857E-8E0E-4AC1-ABDC-E42462C788DE}"/>
              </a:ext>
            </a:extLst>
          </p:cNvPr>
          <p:cNvSpPr/>
          <p:nvPr userDrawn="1"/>
        </p:nvSpPr>
        <p:spPr>
          <a:xfrm>
            <a:off x="1750844" y="3962401"/>
            <a:ext cx="8690313" cy="1908173"/>
          </a:xfrm>
          <a:prstGeom prst="roundRect">
            <a:avLst>
              <a:gd name="adj" fmla="val 6552"/>
            </a:avLst>
          </a:prstGeom>
          <a:solidFill>
            <a:schemeClr val="accent3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7375" y="4021138"/>
            <a:ext cx="8486775" cy="17605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409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>
            <a:extLst>
              <a:ext uri="{FF2B5EF4-FFF2-40B4-BE49-F238E27FC236}">
                <a16:creationId xmlns:a16="http://schemas.microsoft.com/office/drawing/2014/main" id="{A1E35E73-B2F7-41DF-AAD2-58E6BE2710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599"/>
            <a:ext cx="10840914" cy="126000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1869599"/>
            <a:ext cx="5202071" cy="9162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70201"/>
            <a:ext cx="5202071" cy="2916000"/>
          </a:xfrm>
          <a:prstGeom prst="roundRect">
            <a:avLst>
              <a:gd name="adj" fmla="val 2496"/>
            </a:avLst>
          </a:prstGeom>
          <a:ln w="28575">
            <a:solidFill>
              <a:schemeClr val="accent3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8270" y="1869599"/>
            <a:ext cx="5228444" cy="9162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8270" y="2870201"/>
            <a:ext cx="5202071" cy="2916000"/>
          </a:xfrm>
          <a:prstGeom prst="roundRect">
            <a:avLst>
              <a:gd name="adj" fmla="val 2798"/>
            </a:avLst>
          </a:prstGeom>
          <a:ln w="28575">
            <a:solidFill>
              <a:schemeClr val="accent3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031B0A9-3E16-4C5B-A6CE-045BCB91A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7150" y="939761"/>
            <a:ext cx="3666" cy="491143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961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840914" cy="126000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44449DE-635B-4B23-9B8B-C95A5B8764DB}"/>
              </a:ext>
            </a:extLst>
          </p:cNvPr>
          <p:cNvSpPr/>
          <p:nvPr userDrawn="1"/>
        </p:nvSpPr>
        <p:spPr>
          <a:xfrm>
            <a:off x="663356" y="1790228"/>
            <a:ext cx="10863358" cy="4080348"/>
          </a:xfrm>
          <a:prstGeom prst="roundRect">
            <a:avLst>
              <a:gd name="adj" fmla="val 2634"/>
            </a:avLst>
          </a:prstGeom>
          <a:solidFill>
            <a:schemeClr val="accent3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1869600"/>
            <a:ext cx="5040000" cy="3921601"/>
          </a:xfrm>
          <a:prstGeom prst="roundRect">
            <a:avLst>
              <a:gd name="adj" fmla="val 1970"/>
            </a:avLst>
          </a:prstGeom>
          <a:ln w="28575">
            <a:noFill/>
          </a:ln>
          <a:effectLst/>
        </p:spPr>
        <p:txBody>
          <a:bodyPr anchor="t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8644" y="1869601"/>
            <a:ext cx="5040000" cy="3921600"/>
          </a:xfrm>
          <a:prstGeom prst="roundRect">
            <a:avLst>
              <a:gd name="adj" fmla="val 2211"/>
            </a:avLst>
          </a:prstGeom>
          <a:ln w="28575">
            <a:noFill/>
          </a:ln>
          <a:effectLst/>
        </p:spPr>
        <p:txBody>
          <a:bodyPr anchor="t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8539E0A-8009-4A6E-A7A1-5AEFA52206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7150" y="996911"/>
            <a:ext cx="3666" cy="491143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52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685801" y="609600"/>
            <a:ext cx="10840914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685801" y="2142067"/>
            <a:ext cx="10840914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84B7D2A-0DF8-424B-9572-B79AEBB2D9DC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ZA" dirty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59" y="5870575"/>
            <a:ext cx="1260655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D99DD2A-B520-4620-9B43-64B657BA2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0699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8" r:id="rId3"/>
    <p:sldLayoutId id="2147483679" r:id="rId4"/>
    <p:sldLayoutId id="2147483669" r:id="rId5"/>
    <p:sldLayoutId id="2147483680" r:id="rId6"/>
    <p:sldLayoutId id="2147483672" r:id="rId7"/>
    <p:sldLayoutId id="2147483665" r:id="rId8"/>
    <p:sldLayoutId id="2147483664" r:id="rId9"/>
    <p:sldLayoutId id="2147483671" r:id="rId10"/>
    <p:sldLayoutId id="2147483666" r:id="rId11"/>
    <p:sldLayoutId id="2147483667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afe.easia.columbia.edu/song-scroll/song.html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5B398-1E7F-44AD-8356-8345134C9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07108" y="743378"/>
            <a:ext cx="7427574" cy="242146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dirty="0" smtClean="0"/>
              <a:t>The golden age of CHINA: the Tang &amp; song dynasties</a:t>
            </a:r>
            <a:endParaRPr lang="en-US" sz="6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2A3D91-AB3F-4EDF-B87E-FDDF6C5DC4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“The world’s most advanced country” </a:t>
            </a:r>
          </a:p>
          <a:p>
            <a:r>
              <a:rPr lang="en-US" sz="2800" dirty="0" smtClean="0"/>
              <a:t>TEKS 4H, 15A, 27A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2050" name="Picture 2" descr="Image result for tang song dynas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50" y="743378"/>
            <a:ext cx="3311506" cy="248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74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32E04-E3CE-4175-B0D3-33D69BCB0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0"/>
            <a:ext cx="10840914" cy="1260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</a:t>
            </a:r>
            <a:r>
              <a:rPr lang="en-US" sz="4000" dirty="0"/>
              <a:t>t</a:t>
            </a:r>
            <a:r>
              <a:rPr lang="en-US" sz="4000" dirty="0" smtClean="0"/>
              <a:t>ang dynasty (introduction)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1" y="1260000"/>
            <a:ext cx="6802314" cy="39216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Remember the Han dynasty? </a:t>
            </a:r>
          </a:p>
          <a:p>
            <a:pPr lvl="1"/>
            <a:r>
              <a:rPr lang="en-US" sz="2600" dirty="0" smtClean="0"/>
              <a:t>Collapsed 220 AD</a:t>
            </a:r>
          </a:p>
          <a:p>
            <a:r>
              <a:rPr lang="en-US" sz="2800" dirty="0" smtClean="0"/>
              <a:t>Over the next 350 years more than 30 local dynasties rose &amp; fell!</a:t>
            </a:r>
          </a:p>
          <a:p>
            <a:r>
              <a:rPr lang="en-US" sz="2800" dirty="0" smtClean="0"/>
              <a:t>Buddhism gained political influence during this time</a:t>
            </a:r>
          </a:p>
          <a:p>
            <a:r>
              <a:rPr lang="en-US" sz="2800" dirty="0" smtClean="0"/>
              <a:t>This continued until the emergence of the Tang dynasty (618-907)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8194" name="Picture 2" descr="Image result for buddhism t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1260000"/>
            <a:ext cx="4838700" cy="3162301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buddhism t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054" y="3836926"/>
            <a:ext cx="2187879" cy="291717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96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32E04-E3CE-4175-B0D3-33D69BCB0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2446" y="-135754"/>
            <a:ext cx="10840914" cy="1260000"/>
          </a:xfrm>
        </p:spPr>
        <p:txBody>
          <a:bodyPr>
            <a:normAutofit/>
          </a:bodyPr>
          <a:lstStyle/>
          <a:p>
            <a:r>
              <a:rPr lang="en-US" sz="5500" dirty="0" smtClean="0"/>
              <a:t>The </a:t>
            </a:r>
            <a:r>
              <a:rPr lang="en-US" sz="5500" dirty="0"/>
              <a:t>t</a:t>
            </a:r>
            <a:r>
              <a:rPr lang="en-US" sz="5500" dirty="0" smtClean="0"/>
              <a:t>ang dynasty</a:t>
            </a:r>
            <a:endParaRPr lang="en-US" sz="55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3173" y="296604"/>
            <a:ext cx="10840914" cy="3921600"/>
          </a:xfrm>
        </p:spPr>
        <p:txBody>
          <a:bodyPr>
            <a:noAutofit/>
          </a:bodyPr>
          <a:lstStyle/>
          <a:p>
            <a:r>
              <a:rPr lang="en-US" sz="2600" dirty="0" smtClean="0"/>
              <a:t>Expanded empire</a:t>
            </a:r>
          </a:p>
          <a:p>
            <a:r>
              <a:rPr lang="en-US" sz="2600" dirty="0" smtClean="0"/>
              <a:t>Extended influence over Korea</a:t>
            </a:r>
          </a:p>
          <a:p>
            <a:r>
              <a:rPr lang="en-US" sz="2600" dirty="0" smtClean="0"/>
              <a:t>Empress Wu</a:t>
            </a:r>
          </a:p>
          <a:p>
            <a:r>
              <a:rPr lang="en-US" sz="2600" dirty="0" smtClean="0"/>
              <a:t>Strong </a:t>
            </a:r>
            <a:r>
              <a:rPr lang="en-US" sz="2600" u="sng" dirty="0" smtClean="0"/>
              <a:t>central government </a:t>
            </a:r>
            <a:r>
              <a:rPr lang="en-US" sz="2600" dirty="0" smtClean="0"/>
              <a:t>to control the huge empire</a:t>
            </a:r>
          </a:p>
          <a:p>
            <a:r>
              <a:rPr lang="en-US" sz="2600" dirty="0" smtClean="0"/>
              <a:t>2 capitals: </a:t>
            </a:r>
            <a:r>
              <a:rPr lang="en-US" sz="2600" dirty="0" err="1" smtClean="0"/>
              <a:t>Cha’ng</a:t>
            </a:r>
            <a:r>
              <a:rPr lang="en-US" sz="2600" dirty="0" smtClean="0"/>
              <a:t>-an and Luoyang</a:t>
            </a:r>
          </a:p>
          <a:p>
            <a:r>
              <a:rPr lang="en-US" sz="2600" u="sng" dirty="0" smtClean="0"/>
              <a:t>Revived Confucianism, ending the political influence of Buddhism </a:t>
            </a:r>
          </a:p>
          <a:p>
            <a:pPr lvl="1"/>
            <a:r>
              <a:rPr lang="en-US" sz="2400" dirty="0" smtClean="0"/>
              <a:t>Also revived the civil service exam</a:t>
            </a:r>
          </a:p>
          <a:p>
            <a:r>
              <a:rPr lang="en-US" sz="2600" dirty="0" smtClean="0"/>
              <a:t>Nobility dominated the government</a:t>
            </a:r>
          </a:p>
          <a:p>
            <a:r>
              <a:rPr lang="en-US" sz="2600" u="sng" dirty="0" smtClean="0"/>
              <a:t>Education</a:t>
            </a:r>
            <a:r>
              <a:rPr lang="en-US" sz="2600" dirty="0" smtClean="0"/>
              <a:t> became more </a:t>
            </a:r>
            <a:r>
              <a:rPr lang="en-US" sz="2600" u="sng" dirty="0" smtClean="0"/>
              <a:t>valued</a:t>
            </a:r>
          </a:p>
          <a:p>
            <a:r>
              <a:rPr lang="en-US" sz="2600" dirty="0" smtClean="0"/>
              <a:t>Central Asia defeated by Muslim armies in 751 (Battle of </a:t>
            </a:r>
            <a:r>
              <a:rPr lang="en-US" sz="2600" dirty="0" err="1" smtClean="0"/>
              <a:t>Talas</a:t>
            </a:r>
            <a:r>
              <a:rPr lang="en-US" sz="2600" dirty="0" smtClean="0"/>
              <a:t>)</a:t>
            </a:r>
          </a:p>
          <a:p>
            <a:r>
              <a:rPr lang="en-US" sz="2600" dirty="0" smtClean="0"/>
              <a:t>907: Chinese rebels sacked &amp; burned the capital of Chang-an &amp; murdered the last Tang emperor (a child!)</a:t>
            </a:r>
          </a:p>
          <a:p>
            <a:endParaRPr lang="en-US" sz="2600" dirty="0"/>
          </a:p>
        </p:txBody>
      </p:sp>
      <p:pic>
        <p:nvPicPr>
          <p:cNvPr id="1026" name="Picture 2" descr="Image result for tang dynas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572" y="3849948"/>
            <a:ext cx="1280697" cy="82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tang dynas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349" y="2949548"/>
            <a:ext cx="1410494" cy="119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pitt.edu/~asian/week-10/TangFigur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0822" y="949295"/>
            <a:ext cx="3401178" cy="192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tang song dynast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6664" y="4218204"/>
            <a:ext cx="1892478" cy="1296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78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Image result for islamic empire map as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4" y="-419101"/>
            <a:ext cx="10931525" cy="819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31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 smtClean="0"/>
              <a:t>The in-between years…</a:t>
            </a:r>
            <a:endParaRPr lang="en-US" sz="5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Rival warlords divided China into kingdoms</a:t>
            </a:r>
          </a:p>
          <a:p>
            <a:r>
              <a:rPr lang="en-US" sz="2800" dirty="0" smtClean="0"/>
              <a:t>Families fought for the Mandate of Heaven until…</a:t>
            </a:r>
          </a:p>
          <a:p>
            <a:endParaRPr lang="en-US" sz="2800" dirty="0"/>
          </a:p>
        </p:txBody>
      </p:sp>
      <p:pic>
        <p:nvPicPr>
          <p:cNvPr id="5122" name="Picture 2" descr="Image result for between tang and song w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75" y="3297001"/>
            <a:ext cx="4800662" cy="249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tang w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379" y="3203188"/>
            <a:ext cx="3295294" cy="268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11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32E04-E3CE-4175-B0D3-33D69BCB0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59" y="-382292"/>
            <a:ext cx="11697345" cy="1260000"/>
          </a:xfrm>
        </p:spPr>
        <p:txBody>
          <a:bodyPr>
            <a:normAutofit/>
          </a:bodyPr>
          <a:lstStyle/>
          <a:p>
            <a:r>
              <a:rPr lang="en-US" sz="4500" dirty="0" smtClean="0"/>
              <a:t>The Song dynasty (aka sung dynasty)</a:t>
            </a:r>
            <a:endParaRPr lang="en-US" sz="45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7105" y="564366"/>
            <a:ext cx="11765077" cy="3921600"/>
          </a:xfrm>
        </p:spPr>
        <p:txBody>
          <a:bodyPr>
            <a:noAutofit/>
          </a:bodyPr>
          <a:lstStyle/>
          <a:p>
            <a:r>
              <a:rPr lang="en-US" sz="2600" dirty="0" smtClean="0"/>
              <a:t>Never regained territory lost after the Tang</a:t>
            </a:r>
          </a:p>
          <a:p>
            <a:r>
              <a:rPr lang="en-US" sz="2600" u="sng" dirty="0" smtClean="0"/>
              <a:t>Tried to buy peace </a:t>
            </a:r>
            <a:r>
              <a:rPr lang="en-US" sz="2600" dirty="0" smtClean="0"/>
              <a:t>with northern enemies- annual </a:t>
            </a:r>
          </a:p>
          <a:p>
            <a:pPr marL="0" indent="0">
              <a:buNone/>
            </a:pPr>
            <a:r>
              <a:rPr lang="en-US" sz="2600" dirty="0"/>
              <a:t> </a:t>
            </a:r>
            <a:r>
              <a:rPr lang="en-US" sz="2600" dirty="0" smtClean="0"/>
              <a:t>    tributes of silver, tea, silk </a:t>
            </a:r>
          </a:p>
          <a:p>
            <a:r>
              <a:rPr lang="en-US" sz="2600" dirty="0" smtClean="0"/>
              <a:t>New capital established at Hangzhou</a:t>
            </a:r>
          </a:p>
          <a:p>
            <a:r>
              <a:rPr lang="en-US" sz="2600" dirty="0" smtClean="0"/>
              <a:t>Weak military</a:t>
            </a:r>
          </a:p>
          <a:p>
            <a:r>
              <a:rPr lang="en-US" sz="2600" u="sng" dirty="0" smtClean="0"/>
              <a:t>Confucian government</a:t>
            </a:r>
          </a:p>
          <a:p>
            <a:r>
              <a:rPr lang="en-US" sz="2600" u="sng" dirty="0" smtClean="0"/>
              <a:t>Strong economic development</a:t>
            </a:r>
          </a:p>
          <a:p>
            <a:r>
              <a:rPr lang="en-US" sz="2600" dirty="0" smtClean="0"/>
              <a:t>Southern cities prospered from trade with Chinese in the north, nomads in Central Asia, and people in Western Asia &amp; Europe</a:t>
            </a:r>
          </a:p>
          <a:p>
            <a:r>
              <a:rPr lang="en-US" sz="2600" dirty="0" smtClean="0"/>
              <a:t>Population reached 100 million (double what it was prior to the Tang!)</a:t>
            </a:r>
          </a:p>
          <a:p>
            <a:r>
              <a:rPr lang="en-US" sz="2600" dirty="0" smtClean="0"/>
              <a:t>Marco Polo </a:t>
            </a:r>
          </a:p>
          <a:p>
            <a:r>
              <a:rPr lang="en-US" sz="2600" dirty="0" smtClean="0">
                <a:hlinkClick r:id="rId2"/>
              </a:rPr>
              <a:t>The Song scroll</a:t>
            </a:r>
            <a:endParaRPr lang="en-US" sz="2600" dirty="0"/>
          </a:p>
        </p:txBody>
      </p:sp>
      <p:pic>
        <p:nvPicPr>
          <p:cNvPr id="3074" name="Picture 2" descr="Image result for song dynas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378" y="564366"/>
            <a:ext cx="4048458" cy="289175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84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Image result for song dynas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-331852"/>
            <a:ext cx="10702925" cy="735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30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-180814"/>
            <a:ext cx="13340017" cy="1260000"/>
          </a:xfrm>
        </p:spPr>
        <p:txBody>
          <a:bodyPr>
            <a:noAutofit/>
          </a:bodyPr>
          <a:lstStyle/>
          <a:p>
            <a:r>
              <a:rPr lang="en-US" sz="5000" dirty="0" smtClean="0"/>
              <a:t>Accomplishments of the tang &amp; song</a:t>
            </a:r>
            <a:endParaRPr lang="en-US" sz="50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99821" y="908706"/>
            <a:ext cx="10840914" cy="3921600"/>
          </a:xfrm>
        </p:spPr>
        <p:txBody>
          <a:bodyPr>
            <a:noAutofit/>
          </a:bodyPr>
          <a:lstStyle/>
          <a:p>
            <a:r>
              <a:rPr lang="en-US" sz="2600" dirty="0" smtClean="0"/>
              <a:t>Grand Canal extended- could ship goods across China by boat</a:t>
            </a:r>
          </a:p>
          <a:p>
            <a:r>
              <a:rPr lang="en-US" sz="2600" u="sng" dirty="0" smtClean="0"/>
              <a:t>Use of paper money &amp; letters of credit – improved economy!</a:t>
            </a:r>
          </a:p>
          <a:p>
            <a:r>
              <a:rPr lang="en-US" sz="2600" dirty="0" smtClean="0"/>
              <a:t>Mechanical clock, acupuncture </a:t>
            </a:r>
          </a:p>
          <a:p>
            <a:r>
              <a:rPr lang="en-US" sz="2600" dirty="0" smtClean="0"/>
              <a:t>Advances in </a:t>
            </a:r>
            <a:r>
              <a:rPr lang="en-US" sz="2600" u="sng" dirty="0" smtClean="0"/>
              <a:t>math and algebra</a:t>
            </a:r>
          </a:p>
          <a:p>
            <a:r>
              <a:rPr lang="en-US" sz="2600" dirty="0" smtClean="0"/>
              <a:t>Land reform- parceled out land to peasant farmers</a:t>
            </a:r>
          </a:p>
          <a:p>
            <a:r>
              <a:rPr lang="en-US" sz="2600" dirty="0" smtClean="0"/>
              <a:t>Imported faster ripening rice, doubling the rice crop</a:t>
            </a:r>
          </a:p>
          <a:p>
            <a:pPr lvl="1"/>
            <a:r>
              <a:rPr lang="en-US" sz="2400" dirty="0" smtClean="0"/>
              <a:t>Population increased</a:t>
            </a:r>
          </a:p>
          <a:p>
            <a:r>
              <a:rPr lang="en-US" sz="2600" u="sng" dirty="0" smtClean="0"/>
              <a:t>Foreign trade flourished</a:t>
            </a:r>
          </a:p>
          <a:p>
            <a:r>
              <a:rPr lang="en-US" sz="2600" dirty="0" smtClean="0"/>
              <a:t>Major </a:t>
            </a:r>
            <a:r>
              <a:rPr lang="en-US" sz="2600" u="sng" dirty="0" smtClean="0"/>
              <a:t>port cities boomed</a:t>
            </a:r>
          </a:p>
          <a:p>
            <a:r>
              <a:rPr lang="en-US" sz="2600" dirty="0" smtClean="0"/>
              <a:t>Poetry, painting blossomed</a:t>
            </a:r>
          </a:p>
          <a:p>
            <a:r>
              <a:rPr lang="en-US" sz="2600" dirty="0"/>
              <a:t>S</a:t>
            </a:r>
            <a:r>
              <a:rPr lang="en-US" sz="2600" dirty="0" smtClean="0"/>
              <a:t>pread of Buddhism (gained popularity in China, then lost popularity)</a:t>
            </a:r>
          </a:p>
          <a:p>
            <a:endParaRPr lang="en-US" sz="2600" dirty="0"/>
          </a:p>
        </p:txBody>
      </p:sp>
      <p:pic>
        <p:nvPicPr>
          <p:cNvPr id="7170" name="Picture 2" descr="Image result for tang song inven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310" y="1079186"/>
            <a:ext cx="2196246" cy="153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grand canal t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241" y="2869506"/>
            <a:ext cx="3642974" cy="272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25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Default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amous Event in History1_SL - v5" id="{284944C2-C2AF-4667-AB2E-4D3637ED9281}" vid="{988B80DA-62E6-4C7D-AEDD-09303455421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63CD11F-9FDB-4628-B708-63BFB2D681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83E21D3-7788-4819-8437-C5C4B0C5D46D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sharepoint/v3"/>
    <ds:schemaRef ds:uri="http://schemas.openxmlformats.org/package/2006/metadata/core-properties"/>
    <ds:schemaRef ds:uri="6dc4bcd6-49db-4c07-9060-8acfc67cef9f"/>
    <ds:schemaRef ds:uri="fb0879af-3eba-417a-a55a-ffe6dcd6ca77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EBF972C-B81A-46A3-BFB2-A01F0B5DBC7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Famous event in history presentation</Template>
  <TotalTime>0</TotalTime>
  <Words>361</Words>
  <Application>Microsoft Office PowerPoint</Application>
  <PresentationFormat>Widescreen</PresentationFormat>
  <Paragraphs>52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Corbel</vt:lpstr>
      <vt:lpstr>Celestial</vt:lpstr>
      <vt:lpstr>The golden age of CHINA: the Tang &amp; song dynasties</vt:lpstr>
      <vt:lpstr>The tang dynasty (introduction)</vt:lpstr>
      <vt:lpstr>The tang dynasty</vt:lpstr>
      <vt:lpstr>PowerPoint Presentation</vt:lpstr>
      <vt:lpstr>The in-between years…</vt:lpstr>
      <vt:lpstr>The Song dynasty (aka sung dynasty)</vt:lpstr>
      <vt:lpstr>PowerPoint Presentation</vt:lpstr>
      <vt:lpstr>Accomplishments of the tang &amp; song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2018-09-25T17:04:11Z</dcterms:created>
  <dcterms:modified xsi:type="dcterms:W3CDTF">2018-10-10T17:07:34Z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