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65" r:id="rId3"/>
    <p:sldId id="257" r:id="rId4"/>
    <p:sldId id="269" r:id="rId5"/>
    <p:sldId id="280" r:id="rId6"/>
    <p:sldId id="271" r:id="rId7"/>
    <p:sldId id="276" r:id="rId8"/>
    <p:sldId id="258" r:id="rId9"/>
    <p:sldId id="267" r:id="rId10"/>
    <p:sldId id="259" r:id="rId11"/>
    <p:sldId id="264" r:id="rId12"/>
    <p:sldId id="260" r:id="rId13"/>
    <p:sldId id="261" r:id="rId14"/>
    <p:sldId id="268" r:id="rId15"/>
    <p:sldId id="277" r:id="rId16"/>
    <p:sldId id="275" r:id="rId17"/>
    <p:sldId id="262" r:id="rId18"/>
    <p:sldId id="272" r:id="rId19"/>
    <p:sldId id="279" r:id="rId20"/>
    <p:sldId id="278" r:id="rId21"/>
    <p:sldId id="273" r:id="rId22"/>
    <p:sldId id="289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355" autoAdjust="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outlineViewPr>
    <p:cViewPr>
      <p:scale>
        <a:sx n="33" d="100"/>
        <a:sy n="33" d="100"/>
      </p:scale>
      <p:origin x="0" y="-106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15ABF-CF56-4845-96B8-AFF1179264D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D0161-8622-443A-8640-A4388FBC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1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D0161-8622-443A-8640-A4388FBCB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8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Motherhood cross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D0161-8622-443A-8640-A4388FBCB4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979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D0161-8622-443A-8640-A4388FBCB4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Dachau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D0161-8622-443A-8640-A4388FBCB4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divert the Nazi attention… pas </a:t>
            </a:r>
            <a:r>
              <a:rPr lang="en-US" dirty="0" err="1" smtClean="0"/>
              <a:t>d’calais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D0161-8622-443A-8640-A4388FBCB4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7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21D13D-F2EF-47B2-8B8B-8AA19590E93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821C74-8B95-4833-BFD4-24E6B8E162E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5085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D13D-F2EF-47B2-8B8B-8AA19590E93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C74-8B95-4833-BFD4-24E6B8E1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8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D13D-F2EF-47B2-8B8B-8AA19590E93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C74-8B95-4833-BFD4-24E6B8E1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3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D13D-F2EF-47B2-8B8B-8AA19590E93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C74-8B95-4833-BFD4-24E6B8E1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1D13D-F2EF-47B2-8B8B-8AA19590E93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821C74-8B95-4833-BFD4-24E6B8E162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54376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D13D-F2EF-47B2-8B8B-8AA19590E93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C74-8B95-4833-BFD4-24E6B8E1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4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D13D-F2EF-47B2-8B8B-8AA19590E93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C74-8B95-4833-BFD4-24E6B8E1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6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D13D-F2EF-47B2-8B8B-8AA19590E93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C74-8B95-4833-BFD4-24E6B8E1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6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D13D-F2EF-47B2-8B8B-8AA19590E93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C74-8B95-4833-BFD4-24E6B8E1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3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1D13D-F2EF-47B2-8B8B-8AA19590E93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821C74-8B95-4833-BFD4-24E6B8E162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233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1D13D-F2EF-47B2-8B8B-8AA19590E93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821C74-8B95-4833-BFD4-24E6B8E162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032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821D13D-F2EF-47B2-8B8B-8AA19590E93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4821C74-8B95-4833-BFD4-24E6B8E162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102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s://www.youtube.com/watch?v=PCXSuaOoz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youtube.com/watch?v=F-hng2FyQs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youtube.com/watch?v=449ZOWbUkf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wxWNAM8Cs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8048" y="42168"/>
            <a:ext cx="10515600" cy="22492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Pre-World War II Timeline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8048" y="796759"/>
            <a:ext cx="9005552" cy="4107637"/>
          </a:xfrm>
        </p:spPr>
        <p:txBody>
          <a:bodyPr>
            <a:noAutofit/>
          </a:bodyPr>
          <a:lstStyle/>
          <a:p>
            <a:r>
              <a:rPr lang="en-US" sz="3000" dirty="0" smtClean="0"/>
              <a:t>1914-1918: World War I</a:t>
            </a:r>
          </a:p>
          <a:p>
            <a:pPr lvl="1"/>
            <a:r>
              <a:rPr lang="en-US" sz="3000" i="0" dirty="0" smtClean="0"/>
              <a:t>Trench warfare, millions killed, new technology</a:t>
            </a:r>
          </a:p>
          <a:p>
            <a:endParaRPr lang="en-US" sz="100" dirty="0" smtClean="0"/>
          </a:p>
          <a:p>
            <a:r>
              <a:rPr lang="en-US" sz="3000" dirty="0" smtClean="0"/>
              <a:t>1919: Treaty of Versailles</a:t>
            </a:r>
          </a:p>
          <a:p>
            <a:pPr lvl="1"/>
            <a:r>
              <a:rPr lang="en-US" sz="3000" i="0" dirty="0" smtClean="0"/>
              <a:t>Germany takes blame for WWI, has to pay millions in reparations</a:t>
            </a:r>
            <a:r>
              <a:rPr lang="en-US" sz="3000" dirty="0" smtClean="0"/>
              <a:t>…</a:t>
            </a:r>
          </a:p>
          <a:p>
            <a:pPr marL="0" indent="0">
              <a:buNone/>
            </a:pPr>
            <a:endParaRPr lang="en-US" sz="100" dirty="0" smtClean="0"/>
          </a:p>
          <a:p>
            <a:r>
              <a:rPr lang="en-US" sz="3000" dirty="0" smtClean="0"/>
              <a:t>1920s &amp; 1930s: Global Depression</a:t>
            </a:r>
          </a:p>
          <a:p>
            <a:pPr marL="685800" lvl="2">
              <a:spcBef>
                <a:spcPts val="1000"/>
              </a:spcBef>
            </a:pPr>
            <a:r>
              <a:rPr lang="en-US" sz="2600" dirty="0" smtClean="0"/>
              <a:t>impacts various regions harder than others &amp; at different times, allows Hitler to rise to power</a:t>
            </a:r>
            <a:endParaRPr lang="en-US" sz="3000" dirty="0" smtClean="0"/>
          </a:p>
        </p:txBody>
      </p:sp>
      <p:pic>
        <p:nvPicPr>
          <p:cNvPr id="11266" name="Picture 2" descr="Image result for wwi tren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599" y="478971"/>
            <a:ext cx="2442653" cy="18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hyperinflation germa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25" y="3908758"/>
            <a:ext cx="1945179" cy="26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treaty of versail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977" y="2034731"/>
            <a:ext cx="1984649" cy="20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azis gaining p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46" y="4904395"/>
            <a:ext cx="1853107" cy="185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wwi graveya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0" y="5285407"/>
            <a:ext cx="2355806" cy="15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690" y="131213"/>
            <a:ext cx="10515600" cy="1325563"/>
          </a:xfrm>
        </p:spPr>
        <p:txBody>
          <a:bodyPr/>
          <a:lstStyle/>
          <a:p>
            <a:r>
              <a:rPr lang="en-US" dirty="0" smtClean="0"/>
              <a:t>1939: The War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73" y="793994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September 1, 1939: Nazi Germany invades Poland</a:t>
            </a:r>
          </a:p>
          <a:p>
            <a:pPr lvl="1"/>
            <a:r>
              <a:rPr lang="en-US" sz="2600" i="0" dirty="0" smtClean="0"/>
              <a:t>successfully used the blitzkrieg strategy </a:t>
            </a:r>
          </a:p>
          <a:p>
            <a:r>
              <a:rPr lang="en-US" sz="2600" dirty="0" smtClean="0"/>
              <a:t>Germany then invaded and occupied numerous European nations</a:t>
            </a:r>
          </a:p>
          <a:p>
            <a:pPr lvl="1"/>
            <a:r>
              <a:rPr lang="en-US" sz="2600" i="0" dirty="0" smtClean="0"/>
              <a:t>Many fought back but could not defeat the powerful Nazi armed forces</a:t>
            </a:r>
          </a:p>
          <a:p>
            <a:r>
              <a:rPr lang="en-US" sz="2600" dirty="0" smtClean="0"/>
              <a:t>Attempted to force Great Britain to surrender through air bombing but failed after a year </a:t>
            </a:r>
            <a:r>
              <a:rPr lang="en-US" sz="2600" i="1" dirty="0" smtClean="0"/>
              <a:t>(Battle of Britain, Blitz of London) </a:t>
            </a:r>
          </a:p>
        </p:txBody>
      </p:sp>
      <p:pic>
        <p:nvPicPr>
          <p:cNvPr id="1026" name="Picture 2" descr="Image result for german invasion occupation amster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6" y="4366102"/>
            <a:ext cx="3076828" cy="21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itler eiffel t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25" y="26941"/>
            <a:ext cx="17049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4456" y="365125"/>
            <a:ext cx="235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hlinkClick r:id="rId4"/>
              </a:rPr>
              <a:t>Video clip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32" name="Picture 8" descr="Image result for map of nazi euro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08" y="4004428"/>
            <a:ext cx="3416531" cy="28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london blitz co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53" y="4093801"/>
            <a:ext cx="4464453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1149" y="-7969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The Two Sides: Who fought who?</a:t>
            </a:r>
            <a:endParaRPr lang="en-US" sz="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2203" y="293255"/>
            <a:ext cx="4443984" cy="823912"/>
          </a:xfrm>
        </p:spPr>
        <p:txBody>
          <a:bodyPr>
            <a:normAutofit/>
          </a:bodyPr>
          <a:lstStyle/>
          <a:p>
            <a:pPr algn="ctr"/>
            <a:r>
              <a:rPr lang="en-US" sz="3300" b="1" u="sng" dirty="0" smtClean="0"/>
              <a:t>Allies</a:t>
            </a:r>
            <a:endParaRPr lang="en-US" sz="33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42336" y="1033264"/>
            <a:ext cx="4150069" cy="474953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Great Britain (Churchill)</a:t>
            </a:r>
          </a:p>
          <a:p>
            <a:r>
              <a:rPr lang="en-US" sz="3200" dirty="0" smtClean="0"/>
              <a:t>Soviet Union (Stalin)</a:t>
            </a:r>
          </a:p>
          <a:p>
            <a:r>
              <a:rPr lang="en-US" sz="3200" dirty="0" smtClean="0"/>
              <a:t>USA (Roosevelt, Truman)</a:t>
            </a:r>
          </a:p>
          <a:p>
            <a:r>
              <a:rPr lang="en-US" sz="3200" dirty="0" smtClean="0"/>
              <a:t>France</a:t>
            </a:r>
          </a:p>
          <a:p>
            <a:r>
              <a:rPr lang="en-US" sz="3200" dirty="0" smtClean="0"/>
              <a:t>Australia, Canada, New Zealand, and many more</a:t>
            </a:r>
          </a:p>
          <a:p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465628" y="1033264"/>
            <a:ext cx="4443984" cy="823912"/>
          </a:xfrm>
        </p:spPr>
        <p:txBody>
          <a:bodyPr>
            <a:normAutofit/>
          </a:bodyPr>
          <a:lstStyle/>
          <a:p>
            <a:pPr algn="ctr"/>
            <a:r>
              <a:rPr lang="en-US" sz="3300" b="1" u="sng" dirty="0" smtClean="0"/>
              <a:t>Axis</a:t>
            </a:r>
            <a:endParaRPr lang="en-US" sz="33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8116841" y="1988006"/>
            <a:ext cx="4443984" cy="25621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Germany (Hitler)</a:t>
            </a:r>
          </a:p>
          <a:p>
            <a:r>
              <a:rPr lang="en-US" sz="3200" dirty="0" smtClean="0"/>
              <a:t>Japan (Hirohito)</a:t>
            </a:r>
          </a:p>
          <a:p>
            <a:r>
              <a:rPr lang="en-US" sz="3200" dirty="0" smtClean="0"/>
              <a:t>Italy (Mussolini)</a:t>
            </a:r>
            <a:endParaRPr lang="en-US" sz="3200" dirty="0"/>
          </a:p>
        </p:txBody>
      </p:sp>
      <p:pic>
        <p:nvPicPr>
          <p:cNvPr id="10242" name="Picture 2" descr="Image result for all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3" y="5368484"/>
            <a:ext cx="4114800" cy="14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llies vs ax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928" y="3951138"/>
            <a:ext cx="2988421" cy="31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89" y="103031"/>
            <a:ext cx="10515600" cy="1325563"/>
          </a:xfrm>
        </p:spPr>
        <p:txBody>
          <a:bodyPr/>
          <a:lstStyle/>
          <a:p>
            <a:r>
              <a:rPr lang="en-US" dirty="0" smtClean="0"/>
              <a:t>1941: “The Final Solution” is decided upon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13" y="765812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“Final Solution” to the “Jewish Problem”: exterminate the Jews</a:t>
            </a:r>
          </a:p>
          <a:p>
            <a:r>
              <a:rPr lang="en-US" sz="2600" dirty="0" smtClean="0"/>
              <a:t>Formal plan of enslavement &amp; mass murder of European Jews </a:t>
            </a:r>
          </a:p>
          <a:p>
            <a:r>
              <a:rPr lang="en-US" sz="2600" dirty="0" smtClean="0"/>
              <a:t>In all occupied German territories, Jews were required to report for deportation to the “East”</a:t>
            </a:r>
          </a:p>
          <a:p>
            <a:pPr lvl="1"/>
            <a:r>
              <a:rPr lang="en-US" sz="2600" dirty="0" smtClean="0"/>
              <a:t>Told they would be sent to work</a:t>
            </a:r>
          </a:p>
          <a:p>
            <a:r>
              <a:rPr lang="en-US" sz="2600" dirty="0" smtClean="0"/>
              <a:t>The Nazis set up an extensive network of concentration camps &amp; death camps created across much of Germany &amp; Eastern Europe 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2050" name="Picture 2" descr="Image result for gas chamber concentration ca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02" y="4087494"/>
            <a:ext cx="3897745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as chamber concentration ca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765" y="4214583"/>
            <a:ext cx="3523235" cy="24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ncentration camp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7494"/>
            <a:ext cx="4128585" cy="26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264" y="132009"/>
            <a:ext cx="9601200" cy="1485900"/>
          </a:xfrm>
        </p:spPr>
        <p:txBody>
          <a:bodyPr/>
          <a:lstStyle/>
          <a:p>
            <a:r>
              <a:rPr lang="en-US" dirty="0" smtClean="0"/>
              <a:t>1941-1945: The Holocaust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34" y="1010992"/>
            <a:ext cx="11206766" cy="3581400"/>
          </a:xfrm>
        </p:spPr>
        <p:txBody>
          <a:bodyPr>
            <a:noAutofit/>
          </a:bodyPr>
          <a:lstStyle/>
          <a:p>
            <a:r>
              <a:rPr lang="en-US" sz="2600" dirty="0" smtClean="0"/>
              <a:t>Jews, Communists, and other “undesirables” or resisters were transported by train to camps</a:t>
            </a:r>
          </a:p>
          <a:p>
            <a:r>
              <a:rPr lang="en-US" sz="2600" dirty="0" smtClean="0"/>
              <a:t>Upon arrival, they underwent a “selection” process by a doctor</a:t>
            </a:r>
          </a:p>
          <a:p>
            <a:r>
              <a:rPr lang="en-US" sz="2600" dirty="0"/>
              <a:t>Children, the sick, and elderly were sent to the left for death</a:t>
            </a:r>
          </a:p>
          <a:p>
            <a:r>
              <a:rPr lang="en-US" sz="2600" dirty="0" smtClean="0"/>
              <a:t>Healthy adults 16+ typically were sent to the right for enslavement</a:t>
            </a:r>
          </a:p>
          <a:p>
            <a:r>
              <a:rPr lang="en-US" sz="2600" dirty="0" smtClean="0"/>
              <a:t>Those who worked in the camps had a variety of jobs, approx. 500 calories per day, one set of clothes &amp; shoes, and horrific conditions</a:t>
            </a:r>
          </a:p>
          <a:p>
            <a:r>
              <a:rPr lang="en-US" sz="2600" dirty="0" smtClean="0"/>
              <a:t>Torture, beatings, little/no medical care (remember what happens to the sick…), overcrowded, unsanitary, medical experiments…</a:t>
            </a:r>
          </a:p>
          <a:p>
            <a:r>
              <a:rPr lang="en-US" sz="2600" dirty="0" smtClean="0"/>
              <a:t>Gas chambers were used to efficiently execute humans at death camps</a:t>
            </a:r>
          </a:p>
          <a:p>
            <a:pPr lvl="1"/>
            <a:r>
              <a:rPr lang="en-US" sz="2600" dirty="0" smtClean="0">
                <a:hlinkClick r:id="rId2"/>
              </a:rPr>
              <a:t>Survivor’s clip</a:t>
            </a:r>
            <a:endParaRPr lang="en-US" sz="2600" dirty="0" smtClean="0"/>
          </a:p>
          <a:p>
            <a:endParaRPr lang="en-US" sz="2600" dirty="0" smtClean="0"/>
          </a:p>
        </p:txBody>
      </p:sp>
      <p:pic>
        <p:nvPicPr>
          <p:cNvPr id="4" name="Picture 3" descr="http://naomilazarus.com/AnneFrank/J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081" y="-80402"/>
            <a:ext cx="932966" cy="109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5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Auschwitz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Drone video clip</a:t>
            </a:r>
            <a:endParaRPr lang="en-US" dirty="0"/>
          </a:p>
        </p:txBody>
      </p:sp>
      <p:pic>
        <p:nvPicPr>
          <p:cNvPr id="2050" name="Picture 2" descr="Image result for concentration camp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65" y="2832491"/>
            <a:ext cx="6123709" cy="39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oloca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6" y="3263405"/>
            <a:ext cx="3905205" cy="304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erial images auschwit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20" y="193182"/>
            <a:ext cx="3408706" cy="269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73" y="595097"/>
            <a:ext cx="9601200" cy="1485900"/>
          </a:xfrm>
        </p:spPr>
        <p:txBody>
          <a:bodyPr/>
          <a:lstStyle/>
          <a:p>
            <a:r>
              <a:rPr lang="en-US" dirty="0" smtClean="0"/>
              <a:t>Dachau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he first concentration camps were set up in early 1933 and their numbers expanded rapidly after the Reichstag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4" y="3319180"/>
            <a:ext cx="7813675" cy="35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artan: The austere accommodation the prisoners were forced to live in can be seen on the right, while the barbed wire fence can be seen on the 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977"/>
            <a:ext cx="6633071" cy="41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2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a day that will live in inf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55" y="340421"/>
            <a:ext cx="8813531" cy="59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69" y="233429"/>
            <a:ext cx="9601200" cy="1485900"/>
          </a:xfrm>
        </p:spPr>
        <p:txBody>
          <a:bodyPr/>
          <a:lstStyle/>
          <a:p>
            <a:r>
              <a:rPr lang="en-US" dirty="0" smtClean="0"/>
              <a:t>1941: The US joins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44" y="976379"/>
            <a:ext cx="11879841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Dec. 7, 1941: Japan attacked the US naval base at Pearl Harbor</a:t>
            </a:r>
          </a:p>
          <a:p>
            <a:pPr lvl="1"/>
            <a:r>
              <a:rPr lang="en-US" sz="2800" i="0" dirty="0" smtClean="0"/>
              <a:t>Surprise attack</a:t>
            </a:r>
          </a:p>
          <a:p>
            <a:pPr lvl="1"/>
            <a:r>
              <a:rPr lang="en-US" sz="2800" i="0" dirty="0" smtClean="0"/>
              <a:t>Heavily damaged the US Pacific fleet</a:t>
            </a:r>
          </a:p>
          <a:p>
            <a:pPr lvl="1"/>
            <a:r>
              <a:rPr lang="en-US" sz="2800" i="0" dirty="0" smtClean="0"/>
              <a:t>Killed 2,335 American servicemen &amp; 68 civilians </a:t>
            </a:r>
          </a:p>
          <a:p>
            <a:r>
              <a:rPr lang="en-US" sz="2800" dirty="0" smtClean="0"/>
              <a:t>“A day that will live in infamy”- American president Roosevelt’s famous words from the speech in which he asked Congress to declare war on Japan</a:t>
            </a:r>
          </a:p>
          <a:p>
            <a:pPr lvl="1"/>
            <a:endParaRPr lang="en-US" sz="2800" dirty="0"/>
          </a:p>
        </p:txBody>
      </p:sp>
      <p:pic>
        <p:nvPicPr>
          <p:cNvPr id="3076" name="Picture 4" descr="Image result for pearl harb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44" y="4372102"/>
            <a:ext cx="4089282" cy="23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earl harb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82" y="3929135"/>
            <a:ext cx="4105658" cy="27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ap pearl harbor pacific oce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8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43" y="228600"/>
            <a:ext cx="10515600" cy="1325563"/>
          </a:xfrm>
        </p:spPr>
        <p:txBody>
          <a:bodyPr/>
          <a:lstStyle/>
          <a:p>
            <a:r>
              <a:rPr lang="en-US" dirty="0" smtClean="0"/>
              <a:t>June 6, 1944: D-Day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9287" y="877269"/>
            <a:ext cx="11746675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Allied invasion of Europe</a:t>
            </a:r>
          </a:p>
          <a:p>
            <a:r>
              <a:rPr lang="en-US" sz="2800" dirty="0" smtClean="0"/>
              <a:t>Launched by boat &amp; air on the northern coast of Normandy, France</a:t>
            </a:r>
          </a:p>
          <a:p>
            <a:r>
              <a:rPr lang="en-US" sz="2800" dirty="0" smtClean="0"/>
              <a:t>TURNING POINT IN THE WAR! Allies began to invade &amp; free much of Nazi-occupied Europe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6146" name="Picture 2" descr="Image result for d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94" y="2549236"/>
            <a:ext cx="6679349" cy="39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" y="3254953"/>
            <a:ext cx="5177841" cy="29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african american ve day ww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56" y="2286000"/>
            <a:ext cx="5448544" cy="44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american soldiers wwii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2" y="1777082"/>
            <a:ext cx="4064733" cy="508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parachuting in d'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94" y="19352"/>
            <a:ext cx="3278798" cy="438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6829"/>
            <a:ext cx="9601200" cy="1485900"/>
          </a:xfrm>
        </p:spPr>
        <p:txBody>
          <a:bodyPr/>
          <a:lstStyle/>
          <a:p>
            <a:r>
              <a:rPr lang="en-US" dirty="0" smtClean="0"/>
              <a:t>Pre-World War II Timeline,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25" y="940188"/>
            <a:ext cx="11077016" cy="358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1931: Japan invades Manchuria &amp; in 1937 Japan invades mainland China</a:t>
            </a:r>
          </a:p>
          <a:p>
            <a:pPr lvl="1"/>
            <a:r>
              <a:rPr lang="en-US" sz="3200" dirty="0" smtClean="0"/>
              <a:t>Japan wants to develop an empire</a:t>
            </a:r>
          </a:p>
          <a:p>
            <a:pPr lvl="1"/>
            <a:r>
              <a:rPr lang="en-US" sz="3200" dirty="0"/>
              <a:t>N</a:t>
            </a:r>
            <a:r>
              <a:rPr lang="en-US" sz="3200" dirty="0" smtClean="0"/>
              <a:t>eeds more natural resources</a:t>
            </a:r>
          </a:p>
          <a:p>
            <a:pPr lvl="1"/>
            <a:r>
              <a:rPr lang="en-US" sz="3200" dirty="0" smtClean="0"/>
              <a:t>Commits heinous crimes at Nanjing</a:t>
            </a:r>
          </a:p>
          <a:p>
            <a:endParaRPr lang="en-US" sz="3200" dirty="0"/>
          </a:p>
        </p:txBody>
      </p:sp>
      <p:pic>
        <p:nvPicPr>
          <p:cNvPr id="2050" name="Picture 2" descr="Image result for japan manchu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40" y="3686174"/>
            <a:ext cx="64484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apan manchu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1" y="3686174"/>
            <a:ext cx="4790189" cy="341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9927" y="353291"/>
            <a:ext cx="9601200" cy="1485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d'day canvas inflat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03" y="1341942"/>
            <a:ext cx="9443620" cy="54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d'day canvas inflatab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10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2" y="0"/>
            <a:ext cx="9601200" cy="1485900"/>
          </a:xfrm>
        </p:spPr>
        <p:txBody>
          <a:bodyPr/>
          <a:lstStyle/>
          <a:p>
            <a:r>
              <a:rPr lang="en-US" dirty="0" smtClean="0"/>
              <a:t>Spring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2" y="679676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Allies clearly heading toward victory</a:t>
            </a:r>
          </a:p>
          <a:p>
            <a:r>
              <a:rPr lang="en-US" sz="2800" dirty="0" smtClean="0"/>
              <a:t>Land invasion by Allies from both the West and the East</a:t>
            </a:r>
          </a:p>
          <a:p>
            <a:r>
              <a:rPr lang="en-US" sz="2800" dirty="0" smtClean="0"/>
              <a:t>Hitler commits suicide in April</a:t>
            </a:r>
          </a:p>
          <a:p>
            <a:r>
              <a:rPr lang="en-US" sz="2800" dirty="0" smtClean="0"/>
              <a:t>May 7, 1945: Germany surrenders (VE Day)</a:t>
            </a:r>
          </a:p>
          <a:p>
            <a:pPr lvl="1"/>
            <a:r>
              <a:rPr lang="en-US" sz="2800" i="0" dirty="0" smtClean="0"/>
              <a:t>The European front of World War II is over!</a:t>
            </a:r>
            <a:endParaRPr lang="en-US" sz="2800" i="0" dirty="0"/>
          </a:p>
        </p:txBody>
      </p:sp>
      <p:pic>
        <p:nvPicPr>
          <p:cNvPr id="8194" name="Picture 2" descr="Image result for germany surrendered 1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9" y="3445327"/>
            <a:ext cx="59817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elebrations end ww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20" y="3403791"/>
            <a:ext cx="4201180" cy="345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celebrations end wwii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37038"/>
            <a:ext cx="2725127" cy="26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538" y="2286000"/>
            <a:ext cx="5111262" cy="3581400"/>
          </a:xfrm>
        </p:spPr>
        <p:txBody>
          <a:bodyPr>
            <a:normAutofit/>
          </a:bodyPr>
          <a:lstStyle/>
          <a:p>
            <a:r>
              <a:rPr lang="en-US" sz="3000" dirty="0"/>
              <a:t>U.S. Army propaganda poster prepares the public for the invasion of Japan after ending war on Germany and Italy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4098" name="Picture 2" descr="Uncle Sam holding a spanner, rolling up his slee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4" y="685800"/>
            <a:ext cx="3900757" cy="556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43" y="0"/>
            <a:ext cx="1108165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August 1945: The Atomic Bombing &amp; 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43" y="1824286"/>
            <a:ext cx="11672455" cy="4351338"/>
          </a:xfrm>
        </p:spPr>
        <p:txBody>
          <a:bodyPr>
            <a:normAutofit lnSpcReduction="10000"/>
          </a:bodyPr>
          <a:lstStyle/>
          <a:p>
            <a:r>
              <a:rPr lang="en-US" sz="2700" dirty="0" smtClean="0"/>
              <a:t>July- US secretly tests first atomic bomb</a:t>
            </a:r>
          </a:p>
          <a:p>
            <a:r>
              <a:rPr lang="en-US" sz="2700" dirty="0" smtClean="0"/>
              <a:t>President Truman made the decision to drop the recently tested atomic bomb</a:t>
            </a:r>
          </a:p>
          <a:p>
            <a:r>
              <a:rPr lang="en-US" sz="2700" dirty="0" smtClean="0"/>
              <a:t>Aug. 6- Atomic bomb dropped on Hiroshima, immediately killing 70,000</a:t>
            </a:r>
          </a:p>
          <a:p>
            <a:r>
              <a:rPr lang="en-US" sz="2700" dirty="0" smtClean="0"/>
              <a:t>US warned Japan to surrender or face a second atomic bomb</a:t>
            </a:r>
          </a:p>
          <a:p>
            <a:r>
              <a:rPr lang="en-US" sz="2700" dirty="0" smtClean="0"/>
              <a:t>Japan did not surrender</a:t>
            </a:r>
          </a:p>
          <a:p>
            <a:r>
              <a:rPr lang="en-US" sz="2700" dirty="0" smtClean="0"/>
              <a:t>Aug. 9- Atomic bomb dropped on Nagasaki, killing 37,500 immediately</a:t>
            </a:r>
          </a:p>
          <a:p>
            <a:r>
              <a:rPr lang="en-US" sz="2700" dirty="0" smtClean="0"/>
              <a:t>Aug. 15- Japan surrenders, ending fighting in WWII (VJ Day)</a:t>
            </a:r>
          </a:p>
          <a:p>
            <a:pPr lvl="1"/>
            <a:r>
              <a:rPr lang="en-US" sz="2700" dirty="0" smtClean="0">
                <a:hlinkClick r:id="rId2"/>
              </a:rPr>
              <a:t>Video clip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829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660" y="68774"/>
            <a:ext cx="10515600" cy="1325563"/>
          </a:xfrm>
        </p:spPr>
        <p:txBody>
          <a:bodyPr/>
          <a:lstStyle/>
          <a:p>
            <a:r>
              <a:rPr lang="en-US" dirty="0" smtClean="0"/>
              <a:t>1930s: The Rise of the Nazis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52" y="882290"/>
            <a:ext cx="11187448" cy="50774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700" dirty="0" smtClean="0"/>
              <a:t>Hitler becomes chancellor of Germany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 smtClean="0"/>
              <a:t>Nationalism- restore pride in German heritage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 smtClean="0"/>
              <a:t>Germany began rearmament; developed a strong army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700" i="0" dirty="0" smtClean="0"/>
              <a:t>Broke the Treaty of Versailles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 smtClean="0"/>
              <a:t>First concentration camps open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 smtClean="0"/>
              <a:t>Discrimination against Jews, Communists, the disabled, LGBTQ, and other minority groups begins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Anti-Semitic laws created in Germany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700" i="0" dirty="0"/>
              <a:t>Increased in severity over time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7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7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7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7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700" dirty="0"/>
          </a:p>
        </p:txBody>
      </p:sp>
      <p:pic>
        <p:nvPicPr>
          <p:cNvPr id="3076" name="Picture 4" descr="Image result for no jews allowe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5" y="0"/>
            <a:ext cx="3159474" cy="20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esta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99" y="5441503"/>
            <a:ext cx="2557555" cy="19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zi flag artifa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51" y="5582147"/>
            <a:ext cx="1444212" cy="108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rror face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18" y="2524260"/>
            <a:ext cx="285751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hancellor hitl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00" y="4406719"/>
            <a:ext cx="2856910" cy="20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ews with star 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06" y="127787"/>
            <a:ext cx="1581617" cy="12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jood st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09" y="5441503"/>
            <a:ext cx="2415735" cy="147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Image result for nazi propaganda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322"/>
            <a:ext cx="2658312" cy="381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nazi propaganda text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88" y="-471665"/>
            <a:ext cx="5063836" cy="43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nazi motherhood med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12" y="-408388"/>
            <a:ext cx="2646217" cy="400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nazi olymp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44" y="3453534"/>
            <a:ext cx="74485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nazi propaganda antisemit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724" y="-215322"/>
            <a:ext cx="2364912" cy="32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nazi v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44" y="3224356"/>
            <a:ext cx="28956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432473" cy="184958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29936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Use of propaganda to convince Germans they, the Aryans, were racially superior to all others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Indoctrination of children (</a:t>
            </a:r>
            <a:r>
              <a:rPr lang="en-US" sz="2700" i="1" dirty="0" err="1"/>
              <a:t>Hitlerjugend</a:t>
            </a:r>
            <a:r>
              <a:rPr lang="en-US" sz="2700" dirty="0"/>
              <a:t>, at school, at the cinema</a:t>
            </a:r>
            <a:r>
              <a:rPr lang="en-US" sz="2700" dirty="0" smtClean="0"/>
              <a:t>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 smtClean="0"/>
              <a:t>Anti-Semitic propaganda</a:t>
            </a:r>
            <a:endParaRPr lang="en-US" sz="2700" dirty="0"/>
          </a:p>
          <a:p>
            <a:pPr lvl="0"/>
            <a:r>
              <a:rPr lang="en-US" sz="2700" dirty="0"/>
              <a:t>1938: Kristallnacht in which Jewish shops were vandalized and Jewish men sent to camps</a:t>
            </a:r>
          </a:p>
          <a:p>
            <a:endParaRPr lang="en-US" sz="2700" dirty="0"/>
          </a:p>
        </p:txBody>
      </p:sp>
      <p:pic>
        <p:nvPicPr>
          <p:cNvPr id="3074" name="Picture 2" descr="Image result for kristalln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20" y="3609126"/>
            <a:ext cx="4257052" cy="294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kristallna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88" y="3743436"/>
            <a:ext cx="3947643" cy="28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0"/>
            <a:ext cx="9601200" cy="1485900"/>
          </a:xfrm>
        </p:spPr>
        <p:txBody>
          <a:bodyPr/>
          <a:lstStyle/>
          <a:p>
            <a:r>
              <a:rPr lang="en-US" dirty="0" smtClean="0"/>
              <a:t>Anti-Semitic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Image result for nazi propaganda antisemi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26" y="618959"/>
            <a:ext cx="6414655" cy="469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nazi propaganda antisemi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1" y="761999"/>
            <a:ext cx="43815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nazi propaganda t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306137"/>
            <a:ext cx="2921502" cy="41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nazi jew humil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2147" cy="496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nazi jew humil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49" y="2608117"/>
            <a:ext cx="603885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olor photo jew ww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50" y="0"/>
            <a:ext cx="3899931" cy="260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color photo jew ww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73" y="4368723"/>
            <a:ext cx="2344593" cy="232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7425"/>
            <a:ext cx="10515600" cy="1325563"/>
          </a:xfrm>
        </p:spPr>
        <p:txBody>
          <a:bodyPr/>
          <a:lstStyle/>
          <a:p>
            <a:r>
              <a:rPr lang="en-US" dirty="0" smtClean="0"/>
              <a:t>1930s: Appeasement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781" y="791017"/>
            <a:ext cx="10515600" cy="4351338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order to avoid a second World War, Britain and France choose to handle Nazi Germany with a policy of appeasement </a:t>
            </a:r>
          </a:p>
          <a:p>
            <a:r>
              <a:rPr lang="en-US" sz="2800" dirty="0" smtClean="0"/>
              <a:t>Nazi Germany invaded Austria in 1938– the Anschluss</a:t>
            </a:r>
          </a:p>
          <a:p>
            <a:pPr lvl="1"/>
            <a:r>
              <a:rPr lang="en-US" sz="2800" dirty="0" smtClean="0"/>
              <a:t>Broke the Treaty of Versailles</a:t>
            </a:r>
          </a:p>
          <a:p>
            <a:r>
              <a:rPr lang="en-US" sz="2800" b="1" dirty="0" smtClean="0"/>
              <a:t>Munich Agreement- </a:t>
            </a:r>
            <a:r>
              <a:rPr lang="en-US" sz="2800" dirty="0" smtClean="0"/>
              <a:t>Meeting of Britain, France, Italy &amp; Germany in which they decide Germany can invade &amp; take over the Sudetenland part of Czechoslovakia </a:t>
            </a:r>
            <a:endParaRPr lang="en-US" sz="2800" dirty="0"/>
          </a:p>
          <a:p>
            <a:r>
              <a:rPr lang="en-US" sz="2800" b="1" dirty="0" smtClean="0"/>
              <a:t>1939- Non-Aggression Pact</a:t>
            </a:r>
            <a:r>
              <a:rPr lang="en-US" sz="2800" dirty="0" smtClean="0"/>
              <a:t>: the Soviet Union (now communist &amp; under Stalin’s dictatorial rule) &amp; Germany sign an agreement that they will not attack each other</a:t>
            </a:r>
            <a:endParaRPr lang="en-US" sz="2800" dirty="0"/>
          </a:p>
        </p:txBody>
      </p:sp>
      <p:pic>
        <p:nvPicPr>
          <p:cNvPr id="2050" name="Picture 2" descr="Image result for horror face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27" y="2382592"/>
            <a:ext cx="285751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onaggression pact soviet germ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61" y="5396248"/>
            <a:ext cx="1960252" cy="17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https://s-media-cache-ak0.pinimg.com/736x/1c/86/a8/1c86a81f1ef226753c0d376683659f6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0810" y="0"/>
            <a:ext cx="7915275" cy="680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20965081">
            <a:off x="661991" y="-110102"/>
            <a:ext cx="3764086" cy="335525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sz="3700" b="1" dirty="0" smtClean="0">
                <a:solidFill>
                  <a:srgbClr val="484600"/>
                </a:solidFill>
                <a:latin typeface="Georgia"/>
                <a:ea typeface="Georgia"/>
                <a:cs typeface="Georgia"/>
                <a:sym typeface="Georgia"/>
              </a:rPr>
              <a:t>Dr. Seuss- Appeasement cartoon</a:t>
            </a:r>
            <a:endParaRPr sz="3700" b="1" dirty="0">
              <a:solidFill>
                <a:srgbClr val="4846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12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2675</TotalTime>
  <Words>891</Words>
  <Application>Microsoft Office PowerPoint</Application>
  <PresentationFormat>Widescreen</PresentationFormat>
  <Paragraphs>109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Franklin Gothic Book</vt:lpstr>
      <vt:lpstr>Georgia</vt:lpstr>
      <vt:lpstr>Times New Roman</vt:lpstr>
      <vt:lpstr>Wingdings</vt:lpstr>
      <vt:lpstr>Crop</vt:lpstr>
      <vt:lpstr>Pre-World War II Timeline </vt:lpstr>
      <vt:lpstr>Pre-World War II Timeline, Asia</vt:lpstr>
      <vt:lpstr>1930s: The Rise of the Nazis</vt:lpstr>
      <vt:lpstr>PowerPoint Presentation</vt:lpstr>
      <vt:lpstr>PowerPoint Presentation</vt:lpstr>
      <vt:lpstr>Anti-Semitic propaganda</vt:lpstr>
      <vt:lpstr>PowerPoint Presentation</vt:lpstr>
      <vt:lpstr>1930s: Appeasement</vt:lpstr>
      <vt:lpstr>Dr. Seuss- Appeasement cartoon</vt:lpstr>
      <vt:lpstr>1939: The War Starts</vt:lpstr>
      <vt:lpstr>The Two Sides: Who fought who?</vt:lpstr>
      <vt:lpstr>1941: “The Final Solution” is decided upon</vt:lpstr>
      <vt:lpstr>1941-1945: The Holocaust</vt:lpstr>
      <vt:lpstr>Auschwitz </vt:lpstr>
      <vt:lpstr>Dachau images</vt:lpstr>
      <vt:lpstr>PowerPoint Presentation</vt:lpstr>
      <vt:lpstr>1941: The US joins the War</vt:lpstr>
      <vt:lpstr>June 6, 1944: D-Day</vt:lpstr>
      <vt:lpstr>PowerPoint Presentation</vt:lpstr>
      <vt:lpstr>PowerPoint Presentation</vt:lpstr>
      <vt:lpstr>Spring 1945</vt:lpstr>
      <vt:lpstr>PowerPoint Presentation</vt:lpstr>
      <vt:lpstr>August 1945: The Atomic Bombing &amp; End of the War</vt:lpstr>
    </vt:vector>
  </TitlesOfParts>
  <Company>Round Rock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Pre-World War II Timeline</dc:title>
  <dc:creator>Caitlin_Hart</dc:creator>
  <cp:lastModifiedBy>e135253</cp:lastModifiedBy>
  <cp:revision>61</cp:revision>
  <dcterms:created xsi:type="dcterms:W3CDTF">2018-03-20T15:59:25Z</dcterms:created>
  <dcterms:modified xsi:type="dcterms:W3CDTF">2019-03-29T17:01:08Z</dcterms:modified>
</cp:coreProperties>
</file>